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63" r:id="rId5"/>
    <p:sldId id="259" r:id="rId6"/>
    <p:sldId id="260" r:id="rId7"/>
    <p:sldId id="261" r:id="rId8"/>
    <p:sldId id="271" r:id="rId9"/>
    <p:sldId id="262" r:id="rId10"/>
    <p:sldId id="264" r:id="rId11"/>
    <p:sldId id="265" r:id="rId12"/>
    <p:sldId id="267" r:id="rId13"/>
    <p:sldId id="268" r:id="rId14"/>
    <p:sldId id="269" r:id="rId15"/>
    <p:sldId id="266" r:id="rId16"/>
    <p:sldId id="270" r:id="rId17"/>
  </p:sldIdLst>
  <p:sldSz cx="12192000" cy="6858000"/>
  <p:notesSz cx="6735763" cy="9866313"/>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D6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3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86E7101B-CF25-4CDF-9512-7B5648F0D779}" type="datetimeFigureOut">
              <a:rPr lang="th-TH" smtClean="0"/>
              <a:t>17/08/66</a:t>
            </a:fld>
            <a:endParaRPr lang="th-TH"/>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1A7DA1BA-A31A-426D-9ABC-8A50EC4315FA}" type="slidenum">
              <a:rPr lang="th-TH" smtClean="0"/>
              <a:t>‹#›</a:t>
            </a:fld>
            <a:endParaRPr lang="th-TH"/>
          </a:p>
        </p:txBody>
      </p:sp>
    </p:spTree>
    <p:extLst>
      <p:ext uri="{BB962C8B-B14F-4D97-AF65-F5344CB8AC3E}">
        <p14:creationId xmlns:p14="http://schemas.microsoft.com/office/powerpoint/2010/main" val="760614435"/>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Instrumentalism - a curriculum delivering a specific product such as the development of a skilled workforce</a:t>
            </a:r>
          </a:p>
          <a:p>
            <a:r>
              <a:rPr lang="en-US" sz="1800" kern="1200" dirty="0">
                <a:solidFill>
                  <a:schemeClr val="tx1"/>
                </a:solidFill>
                <a:effectLst/>
                <a:latin typeface="+mn-lt"/>
                <a:ea typeface="+mn-ea"/>
                <a:cs typeface="+mn-cs"/>
              </a:rPr>
              <a:t>Progressivism - meeting individuals’ needs and aspirations </a:t>
            </a:r>
          </a:p>
          <a:p>
            <a:r>
              <a:rPr lang="en-US" sz="1800" kern="1200" dirty="0">
                <a:solidFill>
                  <a:schemeClr val="tx1"/>
                </a:solidFill>
                <a:effectLst/>
                <a:latin typeface="+mn-lt"/>
                <a:ea typeface="+mn-ea"/>
                <a:cs typeface="+mn-cs"/>
              </a:rPr>
              <a:t>Liberal humanism - the use of intellectual disciplines in developing individuals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Reconstructionism - education to change society</a:t>
            </a:r>
          </a:p>
          <a:p>
            <a:endParaRPr lang="th-TH" dirty="0"/>
          </a:p>
        </p:txBody>
      </p:sp>
      <p:sp>
        <p:nvSpPr>
          <p:cNvPr id="4" name="Slide Number Placeholder 3"/>
          <p:cNvSpPr>
            <a:spLocks noGrp="1"/>
          </p:cNvSpPr>
          <p:nvPr>
            <p:ph type="sldNum" sz="quarter" idx="5"/>
          </p:nvPr>
        </p:nvSpPr>
        <p:spPr/>
        <p:txBody>
          <a:bodyPr/>
          <a:lstStyle/>
          <a:p>
            <a:fld id="{1A7DA1BA-A31A-426D-9ABC-8A50EC4315FA}" type="slidenum">
              <a:rPr lang="th-TH" smtClean="0"/>
              <a:t>15</a:t>
            </a:fld>
            <a:endParaRPr lang="th-TH"/>
          </a:p>
        </p:txBody>
      </p:sp>
    </p:spTree>
    <p:extLst>
      <p:ext uri="{BB962C8B-B14F-4D97-AF65-F5344CB8AC3E}">
        <p14:creationId xmlns:p14="http://schemas.microsoft.com/office/powerpoint/2010/main" val="722585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48D9F-9BAF-4FE9-8000-49CB5EB8EE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a16="http://schemas.microsoft.com/office/drawing/2014/main" id="{1422B7DC-2E19-41B2-B3A2-3B4419D09D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
        <p:nvSpPr>
          <p:cNvPr id="4" name="Date Placeholder 3">
            <a:extLst>
              <a:ext uri="{FF2B5EF4-FFF2-40B4-BE49-F238E27FC236}">
                <a16:creationId xmlns:a16="http://schemas.microsoft.com/office/drawing/2014/main" id="{B9B77319-F525-400D-85C5-73F12CE43130}"/>
              </a:ext>
            </a:extLst>
          </p:cNvPr>
          <p:cNvSpPr>
            <a:spLocks noGrp="1"/>
          </p:cNvSpPr>
          <p:nvPr>
            <p:ph type="dt" sz="half" idx="10"/>
          </p:nvPr>
        </p:nvSpPr>
        <p:spPr/>
        <p:txBody>
          <a:bodyPr/>
          <a:lstStyle/>
          <a:p>
            <a:fld id="{2F4E47AE-0A1D-4544-91C9-A08B78E5C5AA}" type="datetimeFigureOut">
              <a:rPr lang="th-TH" smtClean="0"/>
              <a:t>17/08/66</a:t>
            </a:fld>
            <a:endParaRPr lang="th-TH"/>
          </a:p>
        </p:txBody>
      </p:sp>
      <p:sp>
        <p:nvSpPr>
          <p:cNvPr id="5" name="Footer Placeholder 4">
            <a:extLst>
              <a:ext uri="{FF2B5EF4-FFF2-40B4-BE49-F238E27FC236}">
                <a16:creationId xmlns:a16="http://schemas.microsoft.com/office/drawing/2014/main" id="{C2004C0E-8E4C-4F6F-BC9C-8E41880F6EC9}"/>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A67BED21-7807-45FA-8A5F-CF5C5BC16B91}"/>
              </a:ext>
            </a:extLst>
          </p:cNvPr>
          <p:cNvSpPr>
            <a:spLocks noGrp="1"/>
          </p:cNvSpPr>
          <p:nvPr>
            <p:ph type="sldNum" sz="quarter" idx="12"/>
          </p:nvPr>
        </p:nvSpPr>
        <p:spPr/>
        <p:txBody>
          <a:bodyPr/>
          <a:lstStyle/>
          <a:p>
            <a:fld id="{1065B462-2DDB-40C1-A45D-B4445236EE37}" type="slidenum">
              <a:rPr lang="th-TH" smtClean="0"/>
              <a:t>‹#›</a:t>
            </a:fld>
            <a:endParaRPr lang="th-TH"/>
          </a:p>
        </p:txBody>
      </p:sp>
    </p:spTree>
    <p:extLst>
      <p:ext uri="{BB962C8B-B14F-4D97-AF65-F5344CB8AC3E}">
        <p14:creationId xmlns:p14="http://schemas.microsoft.com/office/powerpoint/2010/main" val="369054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53A11-7B44-4F3F-8EFB-ACABD1890DB2}"/>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DBFF8797-2691-4DED-8399-A6C99CE4D87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6EE9BE27-A9D1-49BF-8697-3B56A068F485}"/>
              </a:ext>
            </a:extLst>
          </p:cNvPr>
          <p:cNvSpPr>
            <a:spLocks noGrp="1"/>
          </p:cNvSpPr>
          <p:nvPr>
            <p:ph type="dt" sz="half" idx="10"/>
          </p:nvPr>
        </p:nvSpPr>
        <p:spPr/>
        <p:txBody>
          <a:bodyPr/>
          <a:lstStyle/>
          <a:p>
            <a:fld id="{2F4E47AE-0A1D-4544-91C9-A08B78E5C5AA}" type="datetimeFigureOut">
              <a:rPr lang="th-TH" smtClean="0"/>
              <a:t>17/08/66</a:t>
            </a:fld>
            <a:endParaRPr lang="th-TH"/>
          </a:p>
        </p:txBody>
      </p:sp>
      <p:sp>
        <p:nvSpPr>
          <p:cNvPr id="5" name="Footer Placeholder 4">
            <a:extLst>
              <a:ext uri="{FF2B5EF4-FFF2-40B4-BE49-F238E27FC236}">
                <a16:creationId xmlns:a16="http://schemas.microsoft.com/office/drawing/2014/main" id="{BF63AD92-9713-43D4-9AA3-020A7C1551FE}"/>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4DFAA6F6-A328-4112-997B-A354EE0406B3}"/>
              </a:ext>
            </a:extLst>
          </p:cNvPr>
          <p:cNvSpPr>
            <a:spLocks noGrp="1"/>
          </p:cNvSpPr>
          <p:nvPr>
            <p:ph type="sldNum" sz="quarter" idx="12"/>
          </p:nvPr>
        </p:nvSpPr>
        <p:spPr/>
        <p:txBody>
          <a:bodyPr/>
          <a:lstStyle/>
          <a:p>
            <a:fld id="{1065B462-2DDB-40C1-A45D-B4445236EE37}" type="slidenum">
              <a:rPr lang="th-TH" smtClean="0"/>
              <a:t>‹#›</a:t>
            </a:fld>
            <a:endParaRPr lang="th-TH"/>
          </a:p>
        </p:txBody>
      </p:sp>
    </p:spTree>
    <p:extLst>
      <p:ext uri="{BB962C8B-B14F-4D97-AF65-F5344CB8AC3E}">
        <p14:creationId xmlns:p14="http://schemas.microsoft.com/office/powerpoint/2010/main" val="1125427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B5AEF9-9E2C-47ED-A535-73C559F812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437DC670-9BE1-4290-9633-7353307CF3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D9CC9D20-A9B9-4716-AA17-E9F8D71B7162}"/>
              </a:ext>
            </a:extLst>
          </p:cNvPr>
          <p:cNvSpPr>
            <a:spLocks noGrp="1"/>
          </p:cNvSpPr>
          <p:nvPr>
            <p:ph type="dt" sz="half" idx="10"/>
          </p:nvPr>
        </p:nvSpPr>
        <p:spPr/>
        <p:txBody>
          <a:bodyPr/>
          <a:lstStyle/>
          <a:p>
            <a:fld id="{2F4E47AE-0A1D-4544-91C9-A08B78E5C5AA}" type="datetimeFigureOut">
              <a:rPr lang="th-TH" smtClean="0"/>
              <a:t>17/08/66</a:t>
            </a:fld>
            <a:endParaRPr lang="th-TH"/>
          </a:p>
        </p:txBody>
      </p:sp>
      <p:sp>
        <p:nvSpPr>
          <p:cNvPr id="5" name="Footer Placeholder 4">
            <a:extLst>
              <a:ext uri="{FF2B5EF4-FFF2-40B4-BE49-F238E27FC236}">
                <a16:creationId xmlns:a16="http://schemas.microsoft.com/office/drawing/2014/main" id="{FD0F0C19-A3D6-433C-8657-B003A3ECA443}"/>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A8B66CAD-42BB-4416-BA5A-69F43F3E1173}"/>
              </a:ext>
            </a:extLst>
          </p:cNvPr>
          <p:cNvSpPr>
            <a:spLocks noGrp="1"/>
          </p:cNvSpPr>
          <p:nvPr>
            <p:ph type="sldNum" sz="quarter" idx="12"/>
          </p:nvPr>
        </p:nvSpPr>
        <p:spPr/>
        <p:txBody>
          <a:bodyPr/>
          <a:lstStyle/>
          <a:p>
            <a:fld id="{1065B462-2DDB-40C1-A45D-B4445236EE37}" type="slidenum">
              <a:rPr lang="th-TH" smtClean="0"/>
              <a:t>‹#›</a:t>
            </a:fld>
            <a:endParaRPr lang="th-TH"/>
          </a:p>
        </p:txBody>
      </p:sp>
    </p:spTree>
    <p:extLst>
      <p:ext uri="{BB962C8B-B14F-4D97-AF65-F5344CB8AC3E}">
        <p14:creationId xmlns:p14="http://schemas.microsoft.com/office/powerpoint/2010/main" val="316878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90E5E-7590-495F-B33E-A069364D76F2}"/>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3DC173A4-D6BD-4254-8F0C-F49365511D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34C2DED9-D8C3-40EF-B1B4-76DC170059CC}"/>
              </a:ext>
            </a:extLst>
          </p:cNvPr>
          <p:cNvSpPr>
            <a:spLocks noGrp="1"/>
          </p:cNvSpPr>
          <p:nvPr>
            <p:ph type="dt" sz="half" idx="10"/>
          </p:nvPr>
        </p:nvSpPr>
        <p:spPr/>
        <p:txBody>
          <a:bodyPr/>
          <a:lstStyle/>
          <a:p>
            <a:fld id="{2F4E47AE-0A1D-4544-91C9-A08B78E5C5AA}" type="datetimeFigureOut">
              <a:rPr lang="th-TH" smtClean="0"/>
              <a:t>17/08/66</a:t>
            </a:fld>
            <a:endParaRPr lang="th-TH"/>
          </a:p>
        </p:txBody>
      </p:sp>
      <p:sp>
        <p:nvSpPr>
          <p:cNvPr id="5" name="Footer Placeholder 4">
            <a:extLst>
              <a:ext uri="{FF2B5EF4-FFF2-40B4-BE49-F238E27FC236}">
                <a16:creationId xmlns:a16="http://schemas.microsoft.com/office/drawing/2014/main" id="{C8EDDB29-B5CF-4CF1-BCED-DC30B9EC49E4}"/>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7F428FEF-F5D8-4639-B1EE-653253E60353}"/>
              </a:ext>
            </a:extLst>
          </p:cNvPr>
          <p:cNvSpPr>
            <a:spLocks noGrp="1"/>
          </p:cNvSpPr>
          <p:nvPr>
            <p:ph type="sldNum" sz="quarter" idx="12"/>
          </p:nvPr>
        </p:nvSpPr>
        <p:spPr/>
        <p:txBody>
          <a:bodyPr/>
          <a:lstStyle/>
          <a:p>
            <a:fld id="{1065B462-2DDB-40C1-A45D-B4445236EE37}" type="slidenum">
              <a:rPr lang="th-TH" smtClean="0"/>
              <a:t>‹#›</a:t>
            </a:fld>
            <a:endParaRPr lang="th-TH"/>
          </a:p>
        </p:txBody>
      </p:sp>
    </p:spTree>
    <p:extLst>
      <p:ext uri="{BB962C8B-B14F-4D97-AF65-F5344CB8AC3E}">
        <p14:creationId xmlns:p14="http://schemas.microsoft.com/office/powerpoint/2010/main" val="2354777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01BC1-0375-49E8-ADA3-3593C6E8F6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id="{B9D03988-0D4B-474F-BDBC-1D379282D1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94A89B0-486D-47DA-8D60-A8FF7AFEEDE5}"/>
              </a:ext>
            </a:extLst>
          </p:cNvPr>
          <p:cNvSpPr>
            <a:spLocks noGrp="1"/>
          </p:cNvSpPr>
          <p:nvPr>
            <p:ph type="dt" sz="half" idx="10"/>
          </p:nvPr>
        </p:nvSpPr>
        <p:spPr/>
        <p:txBody>
          <a:bodyPr/>
          <a:lstStyle/>
          <a:p>
            <a:fld id="{2F4E47AE-0A1D-4544-91C9-A08B78E5C5AA}" type="datetimeFigureOut">
              <a:rPr lang="th-TH" smtClean="0"/>
              <a:t>17/08/66</a:t>
            </a:fld>
            <a:endParaRPr lang="th-TH"/>
          </a:p>
        </p:txBody>
      </p:sp>
      <p:sp>
        <p:nvSpPr>
          <p:cNvPr id="5" name="Footer Placeholder 4">
            <a:extLst>
              <a:ext uri="{FF2B5EF4-FFF2-40B4-BE49-F238E27FC236}">
                <a16:creationId xmlns:a16="http://schemas.microsoft.com/office/drawing/2014/main" id="{9FCE17A4-D1A9-4876-B242-D0E3EAF3242A}"/>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38069325-56E3-4CC4-98E9-B7A39607107B}"/>
              </a:ext>
            </a:extLst>
          </p:cNvPr>
          <p:cNvSpPr>
            <a:spLocks noGrp="1"/>
          </p:cNvSpPr>
          <p:nvPr>
            <p:ph type="sldNum" sz="quarter" idx="12"/>
          </p:nvPr>
        </p:nvSpPr>
        <p:spPr/>
        <p:txBody>
          <a:bodyPr/>
          <a:lstStyle/>
          <a:p>
            <a:fld id="{1065B462-2DDB-40C1-A45D-B4445236EE37}" type="slidenum">
              <a:rPr lang="th-TH" smtClean="0"/>
              <a:t>‹#›</a:t>
            </a:fld>
            <a:endParaRPr lang="th-TH"/>
          </a:p>
        </p:txBody>
      </p:sp>
    </p:spTree>
    <p:extLst>
      <p:ext uri="{BB962C8B-B14F-4D97-AF65-F5344CB8AC3E}">
        <p14:creationId xmlns:p14="http://schemas.microsoft.com/office/powerpoint/2010/main" val="1264410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FB246-655C-4954-B64C-351267AFBEE1}"/>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AEA8259F-3379-4B5D-9476-3B3A0E9E0C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id="{ED16946E-30C2-48CE-9D41-964E932D9C4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a16="http://schemas.microsoft.com/office/drawing/2014/main" id="{16196D8C-A7B5-4D09-9789-7BF894D186C0}"/>
              </a:ext>
            </a:extLst>
          </p:cNvPr>
          <p:cNvSpPr>
            <a:spLocks noGrp="1"/>
          </p:cNvSpPr>
          <p:nvPr>
            <p:ph type="dt" sz="half" idx="10"/>
          </p:nvPr>
        </p:nvSpPr>
        <p:spPr/>
        <p:txBody>
          <a:bodyPr/>
          <a:lstStyle/>
          <a:p>
            <a:fld id="{2F4E47AE-0A1D-4544-91C9-A08B78E5C5AA}" type="datetimeFigureOut">
              <a:rPr lang="th-TH" smtClean="0"/>
              <a:t>17/08/66</a:t>
            </a:fld>
            <a:endParaRPr lang="th-TH"/>
          </a:p>
        </p:txBody>
      </p:sp>
      <p:sp>
        <p:nvSpPr>
          <p:cNvPr id="6" name="Footer Placeholder 5">
            <a:extLst>
              <a:ext uri="{FF2B5EF4-FFF2-40B4-BE49-F238E27FC236}">
                <a16:creationId xmlns:a16="http://schemas.microsoft.com/office/drawing/2014/main" id="{B3F07B91-8485-4EDC-A8C9-0E590F857691}"/>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463403C2-A3CF-4A21-8068-0515FA846B5B}"/>
              </a:ext>
            </a:extLst>
          </p:cNvPr>
          <p:cNvSpPr>
            <a:spLocks noGrp="1"/>
          </p:cNvSpPr>
          <p:nvPr>
            <p:ph type="sldNum" sz="quarter" idx="12"/>
          </p:nvPr>
        </p:nvSpPr>
        <p:spPr/>
        <p:txBody>
          <a:bodyPr/>
          <a:lstStyle/>
          <a:p>
            <a:fld id="{1065B462-2DDB-40C1-A45D-B4445236EE37}" type="slidenum">
              <a:rPr lang="th-TH" smtClean="0"/>
              <a:t>‹#›</a:t>
            </a:fld>
            <a:endParaRPr lang="th-TH"/>
          </a:p>
        </p:txBody>
      </p:sp>
    </p:spTree>
    <p:extLst>
      <p:ext uri="{BB962C8B-B14F-4D97-AF65-F5344CB8AC3E}">
        <p14:creationId xmlns:p14="http://schemas.microsoft.com/office/powerpoint/2010/main" val="3870001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4400A-03A5-4C5A-BFE4-4CF102EF7011}"/>
              </a:ext>
            </a:extLst>
          </p:cNvPr>
          <p:cNvSpPr>
            <a:spLocks noGrp="1"/>
          </p:cNvSpPr>
          <p:nvPr>
            <p:ph type="title"/>
          </p:nvPr>
        </p:nvSpPr>
        <p:spPr>
          <a:xfrm>
            <a:off x="839788" y="365125"/>
            <a:ext cx="10515600" cy="1325563"/>
          </a:xfr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id="{8FBC01D4-56CB-44CB-BD10-26DB193FBB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001D54A-A190-43CA-8E60-D36A52D8AA2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id="{4F2D3221-0FB0-4956-8E5A-0329873459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4AC7D9-C5D4-4972-803A-F865A587392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id="{66F6C20F-0BD2-4D8A-A6A7-D7D176F5D768}"/>
              </a:ext>
            </a:extLst>
          </p:cNvPr>
          <p:cNvSpPr>
            <a:spLocks noGrp="1"/>
          </p:cNvSpPr>
          <p:nvPr>
            <p:ph type="dt" sz="half" idx="10"/>
          </p:nvPr>
        </p:nvSpPr>
        <p:spPr/>
        <p:txBody>
          <a:bodyPr/>
          <a:lstStyle/>
          <a:p>
            <a:fld id="{2F4E47AE-0A1D-4544-91C9-A08B78E5C5AA}" type="datetimeFigureOut">
              <a:rPr lang="th-TH" smtClean="0"/>
              <a:t>17/08/66</a:t>
            </a:fld>
            <a:endParaRPr lang="th-TH"/>
          </a:p>
        </p:txBody>
      </p:sp>
      <p:sp>
        <p:nvSpPr>
          <p:cNvPr id="8" name="Footer Placeholder 7">
            <a:extLst>
              <a:ext uri="{FF2B5EF4-FFF2-40B4-BE49-F238E27FC236}">
                <a16:creationId xmlns:a16="http://schemas.microsoft.com/office/drawing/2014/main" id="{A3E75AB2-CF0C-4E7D-872E-B5E7B729193F}"/>
              </a:ext>
            </a:extLst>
          </p:cNvPr>
          <p:cNvSpPr>
            <a:spLocks noGrp="1"/>
          </p:cNvSpPr>
          <p:nvPr>
            <p:ph type="ftr" sz="quarter" idx="11"/>
          </p:nvPr>
        </p:nvSpPr>
        <p:spPr/>
        <p:txBody>
          <a:bodyPr/>
          <a:lstStyle/>
          <a:p>
            <a:endParaRPr lang="th-TH"/>
          </a:p>
        </p:txBody>
      </p:sp>
      <p:sp>
        <p:nvSpPr>
          <p:cNvPr id="9" name="Slide Number Placeholder 8">
            <a:extLst>
              <a:ext uri="{FF2B5EF4-FFF2-40B4-BE49-F238E27FC236}">
                <a16:creationId xmlns:a16="http://schemas.microsoft.com/office/drawing/2014/main" id="{7536E104-50ED-4266-B930-094BE516738D}"/>
              </a:ext>
            </a:extLst>
          </p:cNvPr>
          <p:cNvSpPr>
            <a:spLocks noGrp="1"/>
          </p:cNvSpPr>
          <p:nvPr>
            <p:ph type="sldNum" sz="quarter" idx="12"/>
          </p:nvPr>
        </p:nvSpPr>
        <p:spPr/>
        <p:txBody>
          <a:bodyPr/>
          <a:lstStyle/>
          <a:p>
            <a:fld id="{1065B462-2DDB-40C1-A45D-B4445236EE37}" type="slidenum">
              <a:rPr lang="th-TH" smtClean="0"/>
              <a:t>‹#›</a:t>
            </a:fld>
            <a:endParaRPr lang="th-TH"/>
          </a:p>
        </p:txBody>
      </p:sp>
    </p:spTree>
    <p:extLst>
      <p:ext uri="{BB962C8B-B14F-4D97-AF65-F5344CB8AC3E}">
        <p14:creationId xmlns:p14="http://schemas.microsoft.com/office/powerpoint/2010/main" val="3963188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8762-476D-41C5-8EDA-87EE6447F93B}"/>
              </a:ext>
            </a:extLst>
          </p:cNvPr>
          <p:cNvSpPr>
            <a:spLocks noGrp="1"/>
          </p:cNvSpPr>
          <p:nvPr>
            <p:ph type="title"/>
          </p:nvPr>
        </p:nvSpPr>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id="{221C9F6F-821F-41F2-B996-03DA2BCE0212}"/>
              </a:ext>
            </a:extLst>
          </p:cNvPr>
          <p:cNvSpPr>
            <a:spLocks noGrp="1"/>
          </p:cNvSpPr>
          <p:nvPr>
            <p:ph type="dt" sz="half" idx="10"/>
          </p:nvPr>
        </p:nvSpPr>
        <p:spPr/>
        <p:txBody>
          <a:bodyPr/>
          <a:lstStyle/>
          <a:p>
            <a:fld id="{2F4E47AE-0A1D-4544-91C9-A08B78E5C5AA}" type="datetimeFigureOut">
              <a:rPr lang="th-TH" smtClean="0"/>
              <a:t>17/08/66</a:t>
            </a:fld>
            <a:endParaRPr lang="th-TH"/>
          </a:p>
        </p:txBody>
      </p:sp>
      <p:sp>
        <p:nvSpPr>
          <p:cNvPr id="4" name="Footer Placeholder 3">
            <a:extLst>
              <a:ext uri="{FF2B5EF4-FFF2-40B4-BE49-F238E27FC236}">
                <a16:creationId xmlns:a16="http://schemas.microsoft.com/office/drawing/2014/main" id="{7DFB8139-0D67-4012-ACF0-ABFB2E29C879}"/>
              </a:ext>
            </a:extLst>
          </p:cNvPr>
          <p:cNvSpPr>
            <a:spLocks noGrp="1"/>
          </p:cNvSpPr>
          <p:nvPr>
            <p:ph type="ftr" sz="quarter" idx="11"/>
          </p:nvPr>
        </p:nvSpPr>
        <p:spPr/>
        <p:txBody>
          <a:bodyPr/>
          <a:lstStyle/>
          <a:p>
            <a:endParaRPr lang="th-TH"/>
          </a:p>
        </p:txBody>
      </p:sp>
      <p:sp>
        <p:nvSpPr>
          <p:cNvPr id="5" name="Slide Number Placeholder 4">
            <a:extLst>
              <a:ext uri="{FF2B5EF4-FFF2-40B4-BE49-F238E27FC236}">
                <a16:creationId xmlns:a16="http://schemas.microsoft.com/office/drawing/2014/main" id="{E2D1C954-0BF4-4F7F-B048-2109A042A68B}"/>
              </a:ext>
            </a:extLst>
          </p:cNvPr>
          <p:cNvSpPr>
            <a:spLocks noGrp="1"/>
          </p:cNvSpPr>
          <p:nvPr>
            <p:ph type="sldNum" sz="quarter" idx="12"/>
          </p:nvPr>
        </p:nvSpPr>
        <p:spPr/>
        <p:txBody>
          <a:bodyPr/>
          <a:lstStyle/>
          <a:p>
            <a:fld id="{1065B462-2DDB-40C1-A45D-B4445236EE37}" type="slidenum">
              <a:rPr lang="th-TH" smtClean="0"/>
              <a:t>‹#›</a:t>
            </a:fld>
            <a:endParaRPr lang="th-TH"/>
          </a:p>
        </p:txBody>
      </p:sp>
    </p:spTree>
    <p:extLst>
      <p:ext uri="{BB962C8B-B14F-4D97-AF65-F5344CB8AC3E}">
        <p14:creationId xmlns:p14="http://schemas.microsoft.com/office/powerpoint/2010/main" val="346707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3CB38-7DA5-449A-880F-340C2FB5C014}"/>
              </a:ext>
            </a:extLst>
          </p:cNvPr>
          <p:cNvSpPr>
            <a:spLocks noGrp="1"/>
          </p:cNvSpPr>
          <p:nvPr>
            <p:ph type="dt" sz="half" idx="10"/>
          </p:nvPr>
        </p:nvSpPr>
        <p:spPr/>
        <p:txBody>
          <a:bodyPr/>
          <a:lstStyle/>
          <a:p>
            <a:fld id="{2F4E47AE-0A1D-4544-91C9-A08B78E5C5AA}" type="datetimeFigureOut">
              <a:rPr lang="th-TH" smtClean="0"/>
              <a:t>17/08/66</a:t>
            </a:fld>
            <a:endParaRPr lang="th-TH"/>
          </a:p>
        </p:txBody>
      </p:sp>
      <p:sp>
        <p:nvSpPr>
          <p:cNvPr id="3" name="Footer Placeholder 2">
            <a:extLst>
              <a:ext uri="{FF2B5EF4-FFF2-40B4-BE49-F238E27FC236}">
                <a16:creationId xmlns:a16="http://schemas.microsoft.com/office/drawing/2014/main" id="{2C2D1873-16B1-41F1-AD8C-3C81DDE830A5}"/>
              </a:ext>
            </a:extLst>
          </p:cNvPr>
          <p:cNvSpPr>
            <a:spLocks noGrp="1"/>
          </p:cNvSpPr>
          <p:nvPr>
            <p:ph type="ftr" sz="quarter" idx="11"/>
          </p:nvPr>
        </p:nvSpPr>
        <p:spPr/>
        <p:txBody>
          <a:bodyPr/>
          <a:lstStyle/>
          <a:p>
            <a:endParaRPr lang="th-TH"/>
          </a:p>
        </p:txBody>
      </p:sp>
      <p:sp>
        <p:nvSpPr>
          <p:cNvPr id="4" name="Slide Number Placeholder 3">
            <a:extLst>
              <a:ext uri="{FF2B5EF4-FFF2-40B4-BE49-F238E27FC236}">
                <a16:creationId xmlns:a16="http://schemas.microsoft.com/office/drawing/2014/main" id="{3565EED3-17D1-487F-9807-8F4892796BFB}"/>
              </a:ext>
            </a:extLst>
          </p:cNvPr>
          <p:cNvSpPr>
            <a:spLocks noGrp="1"/>
          </p:cNvSpPr>
          <p:nvPr>
            <p:ph type="sldNum" sz="quarter" idx="12"/>
          </p:nvPr>
        </p:nvSpPr>
        <p:spPr/>
        <p:txBody>
          <a:bodyPr/>
          <a:lstStyle/>
          <a:p>
            <a:fld id="{1065B462-2DDB-40C1-A45D-B4445236EE37}" type="slidenum">
              <a:rPr lang="th-TH" smtClean="0"/>
              <a:t>‹#›</a:t>
            </a:fld>
            <a:endParaRPr lang="th-TH"/>
          </a:p>
        </p:txBody>
      </p:sp>
    </p:spTree>
    <p:extLst>
      <p:ext uri="{BB962C8B-B14F-4D97-AF65-F5344CB8AC3E}">
        <p14:creationId xmlns:p14="http://schemas.microsoft.com/office/powerpoint/2010/main" val="1024567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D908E-D8E8-42DF-9D0F-8FC9E71ABF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id="{0F1FD116-41A9-4781-B171-21939EB4FC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id="{98CD2C8A-309F-449B-925F-EFB9E60F4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B9024E-8187-44BA-9196-876DB62BE073}"/>
              </a:ext>
            </a:extLst>
          </p:cNvPr>
          <p:cNvSpPr>
            <a:spLocks noGrp="1"/>
          </p:cNvSpPr>
          <p:nvPr>
            <p:ph type="dt" sz="half" idx="10"/>
          </p:nvPr>
        </p:nvSpPr>
        <p:spPr/>
        <p:txBody>
          <a:bodyPr/>
          <a:lstStyle/>
          <a:p>
            <a:fld id="{2F4E47AE-0A1D-4544-91C9-A08B78E5C5AA}" type="datetimeFigureOut">
              <a:rPr lang="th-TH" smtClean="0"/>
              <a:t>17/08/66</a:t>
            </a:fld>
            <a:endParaRPr lang="th-TH"/>
          </a:p>
        </p:txBody>
      </p:sp>
      <p:sp>
        <p:nvSpPr>
          <p:cNvPr id="6" name="Footer Placeholder 5">
            <a:extLst>
              <a:ext uri="{FF2B5EF4-FFF2-40B4-BE49-F238E27FC236}">
                <a16:creationId xmlns:a16="http://schemas.microsoft.com/office/drawing/2014/main" id="{AC64693D-AEA8-4345-BFD1-915242476F37}"/>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62BAFE66-2B5E-4DD1-9EB2-2BFBA85399A0}"/>
              </a:ext>
            </a:extLst>
          </p:cNvPr>
          <p:cNvSpPr>
            <a:spLocks noGrp="1"/>
          </p:cNvSpPr>
          <p:nvPr>
            <p:ph type="sldNum" sz="quarter" idx="12"/>
          </p:nvPr>
        </p:nvSpPr>
        <p:spPr/>
        <p:txBody>
          <a:bodyPr/>
          <a:lstStyle/>
          <a:p>
            <a:fld id="{1065B462-2DDB-40C1-A45D-B4445236EE37}" type="slidenum">
              <a:rPr lang="th-TH" smtClean="0"/>
              <a:t>‹#›</a:t>
            </a:fld>
            <a:endParaRPr lang="th-TH"/>
          </a:p>
        </p:txBody>
      </p:sp>
    </p:spTree>
    <p:extLst>
      <p:ext uri="{BB962C8B-B14F-4D97-AF65-F5344CB8AC3E}">
        <p14:creationId xmlns:p14="http://schemas.microsoft.com/office/powerpoint/2010/main" val="2254212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3B84D-E0FA-45F1-840B-16497C8779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id="{73014F84-4140-4E36-965F-06A240EBF7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id="{FDBCE5AB-2327-4F2D-9743-805DCE645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C1218C-A4EC-4D87-8505-9AD52669DE00}"/>
              </a:ext>
            </a:extLst>
          </p:cNvPr>
          <p:cNvSpPr>
            <a:spLocks noGrp="1"/>
          </p:cNvSpPr>
          <p:nvPr>
            <p:ph type="dt" sz="half" idx="10"/>
          </p:nvPr>
        </p:nvSpPr>
        <p:spPr/>
        <p:txBody>
          <a:bodyPr/>
          <a:lstStyle/>
          <a:p>
            <a:fld id="{2F4E47AE-0A1D-4544-91C9-A08B78E5C5AA}" type="datetimeFigureOut">
              <a:rPr lang="th-TH" smtClean="0"/>
              <a:t>17/08/66</a:t>
            </a:fld>
            <a:endParaRPr lang="th-TH"/>
          </a:p>
        </p:txBody>
      </p:sp>
      <p:sp>
        <p:nvSpPr>
          <p:cNvPr id="6" name="Footer Placeholder 5">
            <a:extLst>
              <a:ext uri="{FF2B5EF4-FFF2-40B4-BE49-F238E27FC236}">
                <a16:creationId xmlns:a16="http://schemas.microsoft.com/office/drawing/2014/main" id="{0E540004-EBFE-4061-A9DC-4A8A9D033126}"/>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23315BE6-2BA2-4E06-B035-F5B91B4F556A}"/>
              </a:ext>
            </a:extLst>
          </p:cNvPr>
          <p:cNvSpPr>
            <a:spLocks noGrp="1"/>
          </p:cNvSpPr>
          <p:nvPr>
            <p:ph type="sldNum" sz="quarter" idx="12"/>
          </p:nvPr>
        </p:nvSpPr>
        <p:spPr/>
        <p:txBody>
          <a:bodyPr/>
          <a:lstStyle/>
          <a:p>
            <a:fld id="{1065B462-2DDB-40C1-A45D-B4445236EE37}" type="slidenum">
              <a:rPr lang="th-TH" smtClean="0"/>
              <a:t>‹#›</a:t>
            </a:fld>
            <a:endParaRPr lang="th-TH"/>
          </a:p>
        </p:txBody>
      </p:sp>
    </p:spTree>
    <p:extLst>
      <p:ext uri="{BB962C8B-B14F-4D97-AF65-F5344CB8AC3E}">
        <p14:creationId xmlns:p14="http://schemas.microsoft.com/office/powerpoint/2010/main" val="3426769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109AB6-9490-4B8F-A237-1F4FEC59D0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a:extLst>
              <a:ext uri="{FF2B5EF4-FFF2-40B4-BE49-F238E27FC236}">
                <a16:creationId xmlns:a16="http://schemas.microsoft.com/office/drawing/2014/main" id="{8A33868C-C5ED-4D64-932A-99B2B6BBDB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9E801FB0-F1AC-4256-B42D-2BDB29AFCF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E47AE-0A1D-4544-91C9-A08B78E5C5AA}" type="datetimeFigureOut">
              <a:rPr lang="th-TH" smtClean="0"/>
              <a:t>17/08/66</a:t>
            </a:fld>
            <a:endParaRPr lang="th-TH"/>
          </a:p>
        </p:txBody>
      </p:sp>
      <p:sp>
        <p:nvSpPr>
          <p:cNvPr id="5" name="Footer Placeholder 4">
            <a:extLst>
              <a:ext uri="{FF2B5EF4-FFF2-40B4-BE49-F238E27FC236}">
                <a16:creationId xmlns:a16="http://schemas.microsoft.com/office/drawing/2014/main" id="{B90B7258-F2B1-4E1D-95A7-281A5D8B28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a:extLst>
              <a:ext uri="{FF2B5EF4-FFF2-40B4-BE49-F238E27FC236}">
                <a16:creationId xmlns:a16="http://schemas.microsoft.com/office/drawing/2014/main" id="{D2980761-FAEA-4DD1-949F-96AC4A5844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5B462-2DDB-40C1-A45D-B4445236EE37}" type="slidenum">
              <a:rPr lang="th-TH" smtClean="0"/>
              <a:t>‹#›</a:t>
            </a:fld>
            <a:endParaRPr lang="th-TH"/>
          </a:p>
        </p:txBody>
      </p:sp>
    </p:spTree>
    <p:extLst>
      <p:ext uri="{BB962C8B-B14F-4D97-AF65-F5344CB8AC3E}">
        <p14:creationId xmlns:p14="http://schemas.microsoft.com/office/powerpoint/2010/main" val="2842670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1.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41.png"/><Relationship Id="rId4" Type="http://schemas.openxmlformats.org/officeDocument/2006/relationships/image" Target="../media/image48.png"/><Relationship Id="rId9"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6.jp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397207-C61D-44CF-A68C-4632D94189CA}"/>
              </a:ext>
            </a:extLst>
          </p:cNvPr>
          <p:cNvSpPr txBox="1"/>
          <p:nvPr/>
        </p:nvSpPr>
        <p:spPr>
          <a:xfrm>
            <a:off x="894080" y="721360"/>
            <a:ext cx="10657840" cy="646331"/>
          </a:xfrm>
          <a:prstGeom prst="rect">
            <a:avLst/>
          </a:prstGeom>
          <a:noFill/>
        </p:spPr>
        <p:txBody>
          <a:bodyPr wrap="square" rtlCol="0">
            <a:spAutoFit/>
          </a:bodyPr>
          <a:lstStyle/>
          <a:p>
            <a:r>
              <a:rPr lang="en-US" sz="3600" dirty="0">
                <a:latin typeface="Cooper Black" panose="0208090404030B020404" pitchFamily="18" charset="0"/>
              </a:rPr>
              <a:t>AI in ELT: Obstacle, facilitator or disruptor?</a:t>
            </a:r>
            <a:endParaRPr lang="th-TH" sz="3600" dirty="0">
              <a:latin typeface="Cooper Black" panose="0208090404030B020404" pitchFamily="18" charset="0"/>
            </a:endParaRPr>
          </a:p>
        </p:txBody>
      </p:sp>
      <p:sp>
        <p:nvSpPr>
          <p:cNvPr id="5" name="TextBox 4">
            <a:extLst>
              <a:ext uri="{FF2B5EF4-FFF2-40B4-BE49-F238E27FC236}">
                <a16:creationId xmlns:a16="http://schemas.microsoft.com/office/drawing/2014/main" id="{3A9A2305-BACF-4D67-9522-F6149D1A9D96}"/>
              </a:ext>
            </a:extLst>
          </p:cNvPr>
          <p:cNvSpPr txBox="1"/>
          <p:nvPr/>
        </p:nvSpPr>
        <p:spPr>
          <a:xfrm>
            <a:off x="-28575" y="5133935"/>
            <a:ext cx="8148320" cy="707886"/>
          </a:xfrm>
          <a:prstGeom prst="rect">
            <a:avLst/>
          </a:prstGeom>
          <a:noFill/>
        </p:spPr>
        <p:txBody>
          <a:bodyPr wrap="square" rtlCol="0">
            <a:spAutoFit/>
          </a:bodyPr>
          <a:lstStyle/>
          <a:p>
            <a:pPr algn="ctr"/>
            <a:r>
              <a:rPr lang="en-US" sz="2000" dirty="0">
                <a:latin typeface="Cooper Black" panose="0208090404030B020404" pitchFamily="18" charset="0"/>
              </a:rPr>
              <a:t>Richard Watson Todd</a:t>
            </a:r>
          </a:p>
          <a:p>
            <a:pPr algn="ctr"/>
            <a:r>
              <a:rPr lang="en-US" sz="2000" dirty="0">
                <a:latin typeface="Cooper Black" panose="0208090404030B020404" pitchFamily="18" charset="0"/>
              </a:rPr>
              <a:t>King Mongkut’s University of Technology Thonburi</a:t>
            </a:r>
            <a:endParaRPr lang="th-TH" sz="2000" dirty="0">
              <a:latin typeface="Cooper Black" panose="0208090404030B020404" pitchFamily="18" charset="0"/>
            </a:endParaRPr>
          </a:p>
        </p:txBody>
      </p:sp>
      <p:pic>
        <p:nvPicPr>
          <p:cNvPr id="7" name="Picture 6">
            <a:extLst>
              <a:ext uri="{FF2B5EF4-FFF2-40B4-BE49-F238E27FC236}">
                <a16:creationId xmlns:a16="http://schemas.microsoft.com/office/drawing/2014/main" id="{DC379743-12B5-4412-AFE2-37E4EF009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080" y="1751280"/>
            <a:ext cx="5547742" cy="3135680"/>
          </a:xfrm>
          <a:prstGeom prst="rect">
            <a:avLst/>
          </a:prstGeom>
        </p:spPr>
      </p:pic>
      <p:pic>
        <p:nvPicPr>
          <p:cNvPr id="9" name="Picture 8">
            <a:extLst>
              <a:ext uri="{FF2B5EF4-FFF2-40B4-BE49-F238E27FC236}">
                <a16:creationId xmlns:a16="http://schemas.microsoft.com/office/drawing/2014/main" id="{75F6A85D-3B53-4D6E-B850-6E495D7C8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535" y="2980690"/>
            <a:ext cx="1162050" cy="1181100"/>
          </a:xfrm>
          <a:prstGeom prst="rect">
            <a:avLst/>
          </a:prstGeom>
        </p:spPr>
      </p:pic>
      <p:pic>
        <p:nvPicPr>
          <p:cNvPr id="11" name="Picture 10">
            <a:extLst>
              <a:ext uri="{FF2B5EF4-FFF2-40B4-BE49-F238E27FC236}">
                <a16:creationId xmlns:a16="http://schemas.microsoft.com/office/drawing/2014/main" id="{C99C9DF4-3207-4BC3-876E-A6987DBA93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2477" y="1268631"/>
            <a:ext cx="2667000" cy="1714500"/>
          </a:xfrm>
          <a:prstGeom prst="rect">
            <a:avLst/>
          </a:prstGeom>
        </p:spPr>
      </p:pic>
      <p:pic>
        <p:nvPicPr>
          <p:cNvPr id="13" name="Picture 12">
            <a:extLst>
              <a:ext uri="{FF2B5EF4-FFF2-40B4-BE49-F238E27FC236}">
                <a16:creationId xmlns:a16="http://schemas.microsoft.com/office/drawing/2014/main" id="{C39D2451-ACA8-4CF4-8B42-B611F80F2B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2476" y="3158986"/>
            <a:ext cx="2669572" cy="1799094"/>
          </a:xfrm>
          <a:prstGeom prst="rect">
            <a:avLst/>
          </a:prstGeom>
        </p:spPr>
      </p:pic>
      <p:pic>
        <p:nvPicPr>
          <p:cNvPr id="15" name="Picture 14">
            <a:extLst>
              <a:ext uri="{FF2B5EF4-FFF2-40B4-BE49-F238E27FC236}">
                <a16:creationId xmlns:a16="http://schemas.microsoft.com/office/drawing/2014/main" id="{1164FD99-D864-4DE4-9B95-3C049C3714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2560" y="5133935"/>
            <a:ext cx="2834640" cy="1373623"/>
          </a:xfrm>
          <a:prstGeom prst="rect">
            <a:avLst/>
          </a:prstGeom>
        </p:spPr>
      </p:pic>
      <p:pic>
        <p:nvPicPr>
          <p:cNvPr id="16" name="Picture 15">
            <a:extLst>
              <a:ext uri="{FF2B5EF4-FFF2-40B4-BE49-F238E27FC236}">
                <a16:creationId xmlns:a16="http://schemas.microsoft.com/office/drawing/2014/main" id="{E14B468E-AD84-48CC-AEF2-0F203A98209D}"/>
              </a:ext>
            </a:extLst>
          </p:cNvPr>
          <p:cNvPicPr>
            <a:picLocks noChangeAspect="1"/>
          </p:cNvPicPr>
          <p:nvPr/>
        </p:nvPicPr>
        <p:blipFill>
          <a:blip r:embed="rId7"/>
          <a:stretch>
            <a:fillRect/>
          </a:stretch>
        </p:blipFill>
        <p:spPr>
          <a:xfrm>
            <a:off x="194142" y="45656"/>
            <a:ext cx="3270418" cy="584230"/>
          </a:xfrm>
          <a:prstGeom prst="rect">
            <a:avLst/>
          </a:prstGeom>
        </p:spPr>
      </p:pic>
      <p:pic>
        <p:nvPicPr>
          <p:cNvPr id="17" name="Picture 16">
            <a:extLst>
              <a:ext uri="{FF2B5EF4-FFF2-40B4-BE49-F238E27FC236}">
                <a16:creationId xmlns:a16="http://schemas.microsoft.com/office/drawing/2014/main" id="{A88BA233-CA58-4D29-8C7A-3F2A7791D5C3}"/>
              </a:ext>
            </a:extLst>
          </p:cNvPr>
          <p:cNvPicPr>
            <a:picLocks noChangeAspect="1"/>
          </p:cNvPicPr>
          <p:nvPr/>
        </p:nvPicPr>
        <p:blipFill>
          <a:blip r:embed="rId8"/>
          <a:stretch>
            <a:fillRect/>
          </a:stretch>
        </p:blipFill>
        <p:spPr>
          <a:xfrm>
            <a:off x="3517042" y="5820746"/>
            <a:ext cx="719902" cy="817186"/>
          </a:xfrm>
          <a:prstGeom prst="rect">
            <a:avLst/>
          </a:prstGeom>
        </p:spPr>
      </p:pic>
    </p:spTree>
    <p:extLst>
      <p:ext uri="{BB962C8B-B14F-4D97-AF65-F5344CB8AC3E}">
        <p14:creationId xmlns:p14="http://schemas.microsoft.com/office/powerpoint/2010/main" val="36176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F659EE-0A37-44D9-BC36-B572B8A4A307}"/>
              </a:ext>
            </a:extLst>
          </p:cNvPr>
          <p:cNvSpPr txBox="1"/>
          <p:nvPr/>
        </p:nvSpPr>
        <p:spPr>
          <a:xfrm>
            <a:off x="1460938" y="412960"/>
            <a:ext cx="10731062" cy="707886"/>
          </a:xfrm>
          <a:prstGeom prst="rect">
            <a:avLst/>
          </a:prstGeom>
          <a:noFill/>
        </p:spPr>
        <p:txBody>
          <a:bodyPr wrap="square" rtlCol="0">
            <a:spAutoFit/>
          </a:bodyPr>
          <a:lstStyle/>
          <a:p>
            <a:pPr algn="ctr"/>
            <a:r>
              <a:rPr lang="en-US" sz="4000" dirty="0">
                <a:latin typeface="Cooper Black" panose="0208090404030B020404" pitchFamily="18" charset="0"/>
              </a:rPr>
              <a:t>AI as a disruptor of ELT</a:t>
            </a:r>
            <a:endParaRPr lang="th-TH" sz="4000" dirty="0">
              <a:latin typeface="Cooper Black" panose="0208090404030B020404" pitchFamily="18" charset="0"/>
            </a:endParaRPr>
          </a:p>
        </p:txBody>
      </p:sp>
      <p:pic>
        <p:nvPicPr>
          <p:cNvPr id="3" name="Picture 2">
            <a:extLst>
              <a:ext uri="{FF2B5EF4-FFF2-40B4-BE49-F238E27FC236}">
                <a16:creationId xmlns:a16="http://schemas.microsoft.com/office/drawing/2014/main" id="{712D58B3-AC0F-4DC8-B0FA-3E5547306A9E}"/>
              </a:ext>
            </a:extLst>
          </p:cNvPr>
          <p:cNvPicPr>
            <a:picLocks noChangeAspect="1"/>
          </p:cNvPicPr>
          <p:nvPr/>
        </p:nvPicPr>
        <p:blipFill>
          <a:blip r:embed="rId2"/>
          <a:stretch>
            <a:fillRect/>
          </a:stretch>
        </p:blipFill>
        <p:spPr>
          <a:xfrm>
            <a:off x="4867274" y="1321752"/>
            <a:ext cx="2457450" cy="1857375"/>
          </a:xfrm>
          <a:prstGeom prst="rect">
            <a:avLst/>
          </a:prstGeom>
        </p:spPr>
      </p:pic>
      <p:pic>
        <p:nvPicPr>
          <p:cNvPr id="4" name="Picture 3">
            <a:extLst>
              <a:ext uri="{FF2B5EF4-FFF2-40B4-BE49-F238E27FC236}">
                <a16:creationId xmlns:a16="http://schemas.microsoft.com/office/drawing/2014/main" id="{5AE7CCE3-03BA-4544-9B88-B0595ACD2E1B}"/>
              </a:ext>
            </a:extLst>
          </p:cNvPr>
          <p:cNvPicPr>
            <a:picLocks noChangeAspect="1"/>
          </p:cNvPicPr>
          <p:nvPr/>
        </p:nvPicPr>
        <p:blipFill>
          <a:blip r:embed="rId3"/>
          <a:stretch>
            <a:fillRect/>
          </a:stretch>
        </p:blipFill>
        <p:spPr>
          <a:xfrm>
            <a:off x="4255257" y="3429000"/>
            <a:ext cx="3681486" cy="2107248"/>
          </a:xfrm>
          <a:prstGeom prst="rect">
            <a:avLst/>
          </a:prstGeom>
        </p:spPr>
      </p:pic>
      <p:sp>
        <p:nvSpPr>
          <p:cNvPr id="5" name="TextBox 4">
            <a:extLst>
              <a:ext uri="{FF2B5EF4-FFF2-40B4-BE49-F238E27FC236}">
                <a16:creationId xmlns:a16="http://schemas.microsoft.com/office/drawing/2014/main" id="{85BD21BE-C6DC-4714-B054-21CC8DA55967}"/>
              </a:ext>
            </a:extLst>
          </p:cNvPr>
          <p:cNvSpPr txBox="1"/>
          <p:nvPr/>
        </p:nvSpPr>
        <p:spPr>
          <a:xfrm>
            <a:off x="5013959" y="5868327"/>
            <a:ext cx="2164080" cy="523220"/>
          </a:xfrm>
          <a:prstGeom prst="rect">
            <a:avLst/>
          </a:prstGeom>
          <a:noFill/>
        </p:spPr>
        <p:txBody>
          <a:bodyPr wrap="square" rtlCol="0">
            <a:spAutoFit/>
          </a:bodyPr>
          <a:lstStyle/>
          <a:p>
            <a:pPr algn="ctr"/>
            <a:r>
              <a:rPr lang="en-US" dirty="0"/>
              <a:t>Cook (2009)</a:t>
            </a:r>
            <a:endParaRPr lang="th-TH" dirty="0"/>
          </a:p>
        </p:txBody>
      </p:sp>
      <p:sp>
        <p:nvSpPr>
          <p:cNvPr id="6" name="TextBox 5">
            <a:extLst>
              <a:ext uri="{FF2B5EF4-FFF2-40B4-BE49-F238E27FC236}">
                <a16:creationId xmlns:a16="http://schemas.microsoft.com/office/drawing/2014/main" id="{47F8BDBF-9988-497F-BFE5-3024A0157FA0}"/>
              </a:ext>
            </a:extLst>
          </p:cNvPr>
          <p:cNvSpPr txBox="1"/>
          <p:nvPr/>
        </p:nvSpPr>
        <p:spPr>
          <a:xfrm>
            <a:off x="8503920" y="1321752"/>
            <a:ext cx="3149600" cy="2246769"/>
          </a:xfrm>
          <a:prstGeom prst="rect">
            <a:avLst/>
          </a:prstGeom>
          <a:noFill/>
        </p:spPr>
        <p:txBody>
          <a:bodyPr wrap="square" rtlCol="0">
            <a:spAutoFit/>
          </a:bodyPr>
          <a:lstStyle/>
          <a:p>
            <a:r>
              <a:rPr lang="en-US" dirty="0"/>
              <a:t>“External goals relate to the students' use of language outside the classroom”</a:t>
            </a:r>
            <a:endParaRPr lang="th-TH" dirty="0"/>
          </a:p>
        </p:txBody>
      </p:sp>
      <p:sp>
        <p:nvSpPr>
          <p:cNvPr id="7" name="TextBox 6">
            <a:extLst>
              <a:ext uri="{FF2B5EF4-FFF2-40B4-BE49-F238E27FC236}">
                <a16:creationId xmlns:a16="http://schemas.microsoft.com/office/drawing/2014/main" id="{8DCF1DC6-45B7-480B-8426-3DA82006C059}"/>
              </a:ext>
            </a:extLst>
          </p:cNvPr>
          <p:cNvSpPr txBox="1"/>
          <p:nvPr/>
        </p:nvSpPr>
        <p:spPr>
          <a:xfrm>
            <a:off x="937686" y="1988672"/>
            <a:ext cx="2631440" cy="2246769"/>
          </a:xfrm>
          <a:prstGeom prst="rect">
            <a:avLst/>
          </a:prstGeom>
          <a:noFill/>
        </p:spPr>
        <p:txBody>
          <a:bodyPr wrap="square" rtlCol="0">
            <a:spAutoFit/>
          </a:bodyPr>
          <a:lstStyle/>
          <a:p>
            <a:r>
              <a:rPr lang="en-US" dirty="0"/>
              <a:t>“Internal goals relate to the students' mental development as individuals”</a:t>
            </a:r>
            <a:endParaRPr lang="th-TH" dirty="0"/>
          </a:p>
        </p:txBody>
      </p:sp>
      <p:sp>
        <p:nvSpPr>
          <p:cNvPr id="8" name="TextBox 7">
            <a:extLst>
              <a:ext uri="{FF2B5EF4-FFF2-40B4-BE49-F238E27FC236}">
                <a16:creationId xmlns:a16="http://schemas.microsoft.com/office/drawing/2014/main" id="{CAD78D12-65ED-4C04-A8D1-10DCD44D848A}"/>
              </a:ext>
            </a:extLst>
          </p:cNvPr>
          <p:cNvSpPr txBox="1"/>
          <p:nvPr/>
        </p:nvSpPr>
        <p:spPr>
          <a:xfrm>
            <a:off x="8503920" y="3803756"/>
            <a:ext cx="3078480" cy="954107"/>
          </a:xfrm>
          <a:prstGeom prst="rect">
            <a:avLst/>
          </a:prstGeom>
          <a:noFill/>
        </p:spPr>
        <p:txBody>
          <a:bodyPr wrap="square" rtlCol="0">
            <a:spAutoFit/>
          </a:bodyPr>
          <a:lstStyle/>
          <a:p>
            <a:r>
              <a:rPr lang="en-US" dirty="0"/>
              <a:t>AI is shifting external goals</a:t>
            </a:r>
            <a:endParaRPr lang="th-TH" dirty="0"/>
          </a:p>
        </p:txBody>
      </p:sp>
      <p:sp>
        <p:nvSpPr>
          <p:cNvPr id="9" name="TextBox 8">
            <a:extLst>
              <a:ext uri="{FF2B5EF4-FFF2-40B4-BE49-F238E27FC236}">
                <a16:creationId xmlns:a16="http://schemas.microsoft.com/office/drawing/2014/main" id="{60737E17-8A84-43C4-87D5-B6BDEB643FA0}"/>
              </a:ext>
            </a:extLst>
          </p:cNvPr>
          <p:cNvSpPr txBox="1"/>
          <p:nvPr/>
        </p:nvSpPr>
        <p:spPr>
          <a:xfrm>
            <a:off x="8503920" y="4993098"/>
            <a:ext cx="2438400" cy="1384995"/>
          </a:xfrm>
          <a:prstGeom prst="rect">
            <a:avLst/>
          </a:prstGeom>
          <a:noFill/>
        </p:spPr>
        <p:txBody>
          <a:bodyPr wrap="square" rtlCol="0">
            <a:spAutoFit/>
          </a:bodyPr>
          <a:lstStyle/>
          <a:p>
            <a:r>
              <a:rPr lang="en-US" dirty="0"/>
              <a:t>AI can prepare students for language use</a:t>
            </a:r>
            <a:endParaRPr lang="th-TH" dirty="0"/>
          </a:p>
        </p:txBody>
      </p:sp>
      <p:sp>
        <p:nvSpPr>
          <p:cNvPr id="10" name="TextBox 9">
            <a:extLst>
              <a:ext uri="{FF2B5EF4-FFF2-40B4-BE49-F238E27FC236}">
                <a16:creationId xmlns:a16="http://schemas.microsoft.com/office/drawing/2014/main" id="{30B631A1-599A-4F11-B382-E2C5931FFFAD}"/>
              </a:ext>
            </a:extLst>
          </p:cNvPr>
          <p:cNvSpPr txBox="1"/>
          <p:nvPr/>
        </p:nvSpPr>
        <p:spPr>
          <a:xfrm>
            <a:off x="937686" y="4366073"/>
            <a:ext cx="2631440" cy="954107"/>
          </a:xfrm>
          <a:prstGeom prst="rect">
            <a:avLst/>
          </a:prstGeom>
          <a:noFill/>
        </p:spPr>
        <p:txBody>
          <a:bodyPr wrap="square" rtlCol="0">
            <a:spAutoFit/>
          </a:bodyPr>
          <a:lstStyle/>
          <a:p>
            <a:r>
              <a:rPr lang="en-US" dirty="0"/>
              <a:t>Currently beyond AI</a:t>
            </a:r>
            <a:endParaRPr lang="th-TH" dirty="0"/>
          </a:p>
        </p:txBody>
      </p:sp>
      <p:pic>
        <p:nvPicPr>
          <p:cNvPr id="11" name="Picture 10">
            <a:extLst>
              <a:ext uri="{FF2B5EF4-FFF2-40B4-BE49-F238E27FC236}">
                <a16:creationId xmlns:a16="http://schemas.microsoft.com/office/drawing/2014/main" id="{8C3E5700-8572-4E30-8078-19F5D65228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930" y="172115"/>
            <a:ext cx="2705100" cy="1685925"/>
          </a:xfrm>
          <a:prstGeom prst="rect">
            <a:avLst/>
          </a:prstGeom>
        </p:spPr>
      </p:pic>
    </p:spTree>
    <p:extLst>
      <p:ext uri="{BB962C8B-B14F-4D97-AF65-F5344CB8AC3E}">
        <p14:creationId xmlns:p14="http://schemas.microsoft.com/office/powerpoint/2010/main" val="184006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D224F-2CB8-40BE-8E7D-44DEE6BBFDC9}"/>
              </a:ext>
            </a:extLst>
          </p:cNvPr>
          <p:cNvSpPr txBox="1"/>
          <p:nvPr/>
        </p:nvSpPr>
        <p:spPr>
          <a:xfrm>
            <a:off x="1554480" y="537882"/>
            <a:ext cx="10731062" cy="707886"/>
          </a:xfrm>
          <a:prstGeom prst="rect">
            <a:avLst/>
          </a:prstGeom>
          <a:noFill/>
        </p:spPr>
        <p:txBody>
          <a:bodyPr wrap="square" rtlCol="0">
            <a:spAutoFit/>
          </a:bodyPr>
          <a:lstStyle/>
          <a:p>
            <a:pPr algn="ctr"/>
            <a:r>
              <a:rPr lang="en-US" sz="4000" dirty="0">
                <a:latin typeface="Cooper Black" panose="0208090404030B020404" pitchFamily="18" charset="0"/>
              </a:rPr>
              <a:t>AI as a disruptor of ELT</a:t>
            </a:r>
            <a:endParaRPr lang="th-TH" sz="4000" dirty="0">
              <a:latin typeface="Cooper Black" panose="0208090404030B020404" pitchFamily="18" charset="0"/>
            </a:endParaRPr>
          </a:p>
        </p:txBody>
      </p:sp>
      <p:sp>
        <p:nvSpPr>
          <p:cNvPr id="3" name="TextBox 2">
            <a:extLst>
              <a:ext uri="{FF2B5EF4-FFF2-40B4-BE49-F238E27FC236}">
                <a16:creationId xmlns:a16="http://schemas.microsoft.com/office/drawing/2014/main" id="{222445AE-6944-48E5-B86F-04B045E920A7}"/>
              </a:ext>
            </a:extLst>
          </p:cNvPr>
          <p:cNvSpPr txBox="1"/>
          <p:nvPr/>
        </p:nvSpPr>
        <p:spPr>
          <a:xfrm>
            <a:off x="1868389" y="1892471"/>
            <a:ext cx="4644171" cy="954107"/>
          </a:xfrm>
          <a:prstGeom prst="rect">
            <a:avLst/>
          </a:prstGeom>
          <a:noFill/>
        </p:spPr>
        <p:txBody>
          <a:bodyPr wrap="square" rtlCol="0">
            <a:spAutoFit/>
          </a:bodyPr>
          <a:lstStyle/>
          <a:p>
            <a:r>
              <a:rPr lang="en-US" dirty="0"/>
              <a:t>Since the 1950s, external </a:t>
            </a:r>
          </a:p>
          <a:p>
            <a:r>
              <a:rPr lang="en-US" dirty="0"/>
              <a:t>goals have dominated ELT</a:t>
            </a:r>
            <a:endParaRPr lang="th-TH" dirty="0"/>
          </a:p>
        </p:txBody>
      </p:sp>
      <p:pic>
        <p:nvPicPr>
          <p:cNvPr id="4" name="Picture 3">
            <a:extLst>
              <a:ext uri="{FF2B5EF4-FFF2-40B4-BE49-F238E27FC236}">
                <a16:creationId xmlns:a16="http://schemas.microsoft.com/office/drawing/2014/main" id="{70400610-165D-4817-B25C-7F5C92E795C1}"/>
              </a:ext>
            </a:extLst>
          </p:cNvPr>
          <p:cNvPicPr>
            <a:picLocks noChangeAspect="1"/>
          </p:cNvPicPr>
          <p:nvPr/>
        </p:nvPicPr>
        <p:blipFill>
          <a:blip r:embed="rId2"/>
          <a:stretch>
            <a:fillRect/>
          </a:stretch>
        </p:blipFill>
        <p:spPr>
          <a:xfrm>
            <a:off x="6817360" y="1310050"/>
            <a:ext cx="3783840" cy="2118950"/>
          </a:xfrm>
          <a:prstGeom prst="rect">
            <a:avLst/>
          </a:prstGeom>
        </p:spPr>
      </p:pic>
      <p:pic>
        <p:nvPicPr>
          <p:cNvPr id="5" name="Picture 4">
            <a:extLst>
              <a:ext uri="{FF2B5EF4-FFF2-40B4-BE49-F238E27FC236}">
                <a16:creationId xmlns:a16="http://schemas.microsoft.com/office/drawing/2014/main" id="{69C5D8EC-155A-4085-A388-8157802E7420}"/>
              </a:ext>
            </a:extLst>
          </p:cNvPr>
          <p:cNvPicPr>
            <a:picLocks noChangeAspect="1"/>
          </p:cNvPicPr>
          <p:nvPr/>
        </p:nvPicPr>
        <p:blipFill>
          <a:blip r:embed="rId3"/>
          <a:stretch>
            <a:fillRect/>
          </a:stretch>
        </p:blipFill>
        <p:spPr>
          <a:xfrm>
            <a:off x="2281719" y="3793336"/>
            <a:ext cx="2465224" cy="2465224"/>
          </a:xfrm>
          <a:prstGeom prst="rect">
            <a:avLst/>
          </a:prstGeom>
        </p:spPr>
      </p:pic>
      <p:pic>
        <p:nvPicPr>
          <p:cNvPr id="6" name="Picture 5">
            <a:extLst>
              <a:ext uri="{FF2B5EF4-FFF2-40B4-BE49-F238E27FC236}">
                <a16:creationId xmlns:a16="http://schemas.microsoft.com/office/drawing/2014/main" id="{CB55901C-F8F9-4C99-A799-2E317F26AC34}"/>
              </a:ext>
            </a:extLst>
          </p:cNvPr>
          <p:cNvPicPr>
            <a:picLocks noChangeAspect="1"/>
          </p:cNvPicPr>
          <p:nvPr/>
        </p:nvPicPr>
        <p:blipFill>
          <a:blip r:embed="rId4"/>
          <a:stretch>
            <a:fillRect/>
          </a:stretch>
        </p:blipFill>
        <p:spPr>
          <a:xfrm>
            <a:off x="6096000" y="3793336"/>
            <a:ext cx="4402186" cy="2465224"/>
          </a:xfrm>
          <a:prstGeom prst="rect">
            <a:avLst/>
          </a:prstGeom>
        </p:spPr>
      </p:pic>
      <p:pic>
        <p:nvPicPr>
          <p:cNvPr id="8" name="Picture 7">
            <a:extLst>
              <a:ext uri="{FF2B5EF4-FFF2-40B4-BE49-F238E27FC236}">
                <a16:creationId xmlns:a16="http://schemas.microsoft.com/office/drawing/2014/main" id="{C59B9DBD-2FC6-4920-8C25-99BD14DB8B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930" y="172115"/>
            <a:ext cx="2705100" cy="1685925"/>
          </a:xfrm>
          <a:prstGeom prst="rect">
            <a:avLst/>
          </a:prstGeom>
        </p:spPr>
      </p:pic>
    </p:spTree>
    <p:extLst>
      <p:ext uri="{BB962C8B-B14F-4D97-AF65-F5344CB8AC3E}">
        <p14:creationId xmlns:p14="http://schemas.microsoft.com/office/powerpoint/2010/main" val="225753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2E679E-B092-4472-84F8-ADED071BB282}"/>
              </a:ext>
            </a:extLst>
          </p:cNvPr>
          <p:cNvSpPr txBox="1"/>
          <p:nvPr/>
        </p:nvSpPr>
        <p:spPr>
          <a:xfrm>
            <a:off x="1381610" y="527853"/>
            <a:ext cx="10731062" cy="707886"/>
          </a:xfrm>
          <a:prstGeom prst="rect">
            <a:avLst/>
          </a:prstGeom>
          <a:noFill/>
        </p:spPr>
        <p:txBody>
          <a:bodyPr wrap="square" rtlCol="0">
            <a:spAutoFit/>
          </a:bodyPr>
          <a:lstStyle/>
          <a:p>
            <a:pPr algn="ctr"/>
            <a:r>
              <a:rPr lang="en-US" sz="4000" dirty="0">
                <a:latin typeface="Cooper Black" panose="0208090404030B020404" pitchFamily="18" charset="0"/>
              </a:rPr>
              <a:t>AI as a disruptor of ELT</a:t>
            </a:r>
            <a:endParaRPr lang="th-TH" sz="4000" dirty="0">
              <a:latin typeface="Cooper Black" panose="0208090404030B020404" pitchFamily="18" charset="0"/>
            </a:endParaRPr>
          </a:p>
        </p:txBody>
      </p:sp>
      <p:sp>
        <p:nvSpPr>
          <p:cNvPr id="3" name="TextBox 2">
            <a:extLst>
              <a:ext uri="{FF2B5EF4-FFF2-40B4-BE49-F238E27FC236}">
                <a16:creationId xmlns:a16="http://schemas.microsoft.com/office/drawing/2014/main" id="{B09A5471-1B1F-4167-A92A-A73B2239E363}"/>
              </a:ext>
            </a:extLst>
          </p:cNvPr>
          <p:cNvSpPr txBox="1"/>
          <p:nvPr/>
        </p:nvSpPr>
        <p:spPr>
          <a:xfrm>
            <a:off x="1423560" y="1790825"/>
            <a:ext cx="3840480" cy="523220"/>
          </a:xfrm>
          <a:prstGeom prst="rect">
            <a:avLst/>
          </a:prstGeom>
          <a:noFill/>
        </p:spPr>
        <p:txBody>
          <a:bodyPr wrap="square" rtlCol="0">
            <a:spAutoFit/>
          </a:bodyPr>
          <a:lstStyle/>
          <a:p>
            <a:pPr algn="ctr"/>
            <a:r>
              <a:rPr lang="en-US" dirty="0">
                <a:latin typeface="Cooper Black" panose="0208090404030B020404" pitchFamily="18" charset="0"/>
              </a:rPr>
              <a:t>Traditional</a:t>
            </a:r>
            <a:endParaRPr lang="th-TH" dirty="0">
              <a:latin typeface="Cooper Black" panose="0208090404030B020404" pitchFamily="18" charset="0"/>
            </a:endParaRPr>
          </a:p>
        </p:txBody>
      </p:sp>
      <p:sp>
        <p:nvSpPr>
          <p:cNvPr id="4" name="TextBox 3">
            <a:extLst>
              <a:ext uri="{FF2B5EF4-FFF2-40B4-BE49-F238E27FC236}">
                <a16:creationId xmlns:a16="http://schemas.microsoft.com/office/drawing/2014/main" id="{C3BB299B-B170-49E0-9EEE-69BB20849160}"/>
              </a:ext>
            </a:extLst>
          </p:cNvPr>
          <p:cNvSpPr txBox="1"/>
          <p:nvPr/>
        </p:nvSpPr>
        <p:spPr>
          <a:xfrm>
            <a:off x="7030720" y="1790825"/>
            <a:ext cx="3840480" cy="523220"/>
          </a:xfrm>
          <a:prstGeom prst="rect">
            <a:avLst/>
          </a:prstGeom>
          <a:noFill/>
        </p:spPr>
        <p:txBody>
          <a:bodyPr wrap="square" rtlCol="0">
            <a:spAutoFit/>
          </a:bodyPr>
          <a:lstStyle/>
          <a:p>
            <a:pPr algn="ctr"/>
            <a:r>
              <a:rPr lang="en-US" dirty="0">
                <a:latin typeface="Cooper Black" panose="0208090404030B020404" pitchFamily="18" charset="0"/>
              </a:rPr>
              <a:t>AI era</a:t>
            </a:r>
            <a:endParaRPr lang="th-TH" dirty="0">
              <a:latin typeface="Cooper Black" panose="0208090404030B020404" pitchFamily="18" charset="0"/>
            </a:endParaRPr>
          </a:p>
        </p:txBody>
      </p:sp>
      <p:pic>
        <p:nvPicPr>
          <p:cNvPr id="5" name="Picture 4">
            <a:extLst>
              <a:ext uri="{FF2B5EF4-FFF2-40B4-BE49-F238E27FC236}">
                <a16:creationId xmlns:a16="http://schemas.microsoft.com/office/drawing/2014/main" id="{CE443A6F-1051-47E6-8EA1-CF5B46A0D8D8}"/>
              </a:ext>
            </a:extLst>
          </p:cNvPr>
          <p:cNvPicPr>
            <a:picLocks noChangeAspect="1"/>
          </p:cNvPicPr>
          <p:nvPr/>
        </p:nvPicPr>
        <p:blipFill rotWithShape="1">
          <a:blip r:embed="rId2"/>
          <a:srcRect l="46689"/>
          <a:stretch/>
        </p:blipFill>
        <p:spPr>
          <a:xfrm>
            <a:off x="775369" y="2377349"/>
            <a:ext cx="1963071" cy="2103302"/>
          </a:xfrm>
          <a:prstGeom prst="rect">
            <a:avLst/>
          </a:prstGeom>
        </p:spPr>
      </p:pic>
      <p:pic>
        <p:nvPicPr>
          <p:cNvPr id="6" name="Picture 5">
            <a:extLst>
              <a:ext uri="{FF2B5EF4-FFF2-40B4-BE49-F238E27FC236}">
                <a16:creationId xmlns:a16="http://schemas.microsoft.com/office/drawing/2014/main" id="{587F7F65-FF5B-43F0-953C-AE9B4FC3DC60}"/>
              </a:ext>
            </a:extLst>
          </p:cNvPr>
          <p:cNvPicPr>
            <a:picLocks noChangeAspect="1"/>
          </p:cNvPicPr>
          <p:nvPr/>
        </p:nvPicPr>
        <p:blipFill rotWithShape="1">
          <a:blip r:embed="rId3"/>
          <a:srcRect r="43100"/>
          <a:stretch/>
        </p:blipFill>
        <p:spPr>
          <a:xfrm>
            <a:off x="6747141" y="4612326"/>
            <a:ext cx="1963072" cy="1974791"/>
          </a:xfrm>
          <a:prstGeom prst="rect">
            <a:avLst/>
          </a:prstGeom>
        </p:spPr>
      </p:pic>
      <p:pic>
        <p:nvPicPr>
          <p:cNvPr id="7" name="Picture 6">
            <a:extLst>
              <a:ext uri="{FF2B5EF4-FFF2-40B4-BE49-F238E27FC236}">
                <a16:creationId xmlns:a16="http://schemas.microsoft.com/office/drawing/2014/main" id="{1C8C3C92-AA0E-4B64-A684-9C8AFF1E4B4A}"/>
              </a:ext>
            </a:extLst>
          </p:cNvPr>
          <p:cNvPicPr>
            <a:picLocks noChangeAspect="1"/>
          </p:cNvPicPr>
          <p:nvPr/>
        </p:nvPicPr>
        <p:blipFill rotWithShape="1">
          <a:blip r:embed="rId4"/>
          <a:srcRect b="5815"/>
          <a:stretch/>
        </p:blipFill>
        <p:spPr>
          <a:xfrm>
            <a:off x="3024407" y="2384879"/>
            <a:ext cx="2970712" cy="2095772"/>
          </a:xfrm>
          <a:prstGeom prst="rect">
            <a:avLst/>
          </a:prstGeom>
        </p:spPr>
      </p:pic>
      <p:pic>
        <p:nvPicPr>
          <p:cNvPr id="8" name="Picture 7">
            <a:extLst>
              <a:ext uri="{FF2B5EF4-FFF2-40B4-BE49-F238E27FC236}">
                <a16:creationId xmlns:a16="http://schemas.microsoft.com/office/drawing/2014/main" id="{CD0AE698-0384-4D9B-9936-11771E098AFF}"/>
              </a:ext>
            </a:extLst>
          </p:cNvPr>
          <p:cNvPicPr>
            <a:picLocks noChangeAspect="1"/>
          </p:cNvPicPr>
          <p:nvPr/>
        </p:nvPicPr>
        <p:blipFill>
          <a:blip r:embed="rId5"/>
          <a:stretch>
            <a:fillRect/>
          </a:stretch>
        </p:blipFill>
        <p:spPr>
          <a:xfrm>
            <a:off x="381440" y="4936656"/>
            <a:ext cx="1543669" cy="1543669"/>
          </a:xfrm>
          <a:prstGeom prst="rect">
            <a:avLst/>
          </a:prstGeom>
        </p:spPr>
      </p:pic>
      <p:pic>
        <p:nvPicPr>
          <p:cNvPr id="9" name="Picture 8">
            <a:extLst>
              <a:ext uri="{FF2B5EF4-FFF2-40B4-BE49-F238E27FC236}">
                <a16:creationId xmlns:a16="http://schemas.microsoft.com/office/drawing/2014/main" id="{EE57F8C9-B104-4A6B-9D43-81FAF8D5CF46}"/>
              </a:ext>
            </a:extLst>
          </p:cNvPr>
          <p:cNvPicPr>
            <a:picLocks noChangeAspect="1"/>
          </p:cNvPicPr>
          <p:nvPr/>
        </p:nvPicPr>
        <p:blipFill>
          <a:blip r:embed="rId6"/>
          <a:stretch>
            <a:fillRect/>
          </a:stretch>
        </p:blipFill>
        <p:spPr>
          <a:xfrm>
            <a:off x="2049641" y="4936656"/>
            <a:ext cx="2765139" cy="1543669"/>
          </a:xfrm>
          <a:prstGeom prst="rect">
            <a:avLst/>
          </a:prstGeom>
        </p:spPr>
      </p:pic>
      <p:pic>
        <p:nvPicPr>
          <p:cNvPr id="10" name="Picture 9">
            <a:extLst>
              <a:ext uri="{FF2B5EF4-FFF2-40B4-BE49-F238E27FC236}">
                <a16:creationId xmlns:a16="http://schemas.microsoft.com/office/drawing/2014/main" id="{92143B41-8C52-43F8-90BE-31F8BD06189C}"/>
              </a:ext>
            </a:extLst>
          </p:cNvPr>
          <p:cNvPicPr>
            <a:picLocks noChangeAspect="1"/>
          </p:cNvPicPr>
          <p:nvPr/>
        </p:nvPicPr>
        <p:blipFill rotWithShape="1">
          <a:blip r:embed="rId2"/>
          <a:srcRect l="46689"/>
          <a:stretch/>
        </p:blipFill>
        <p:spPr>
          <a:xfrm>
            <a:off x="6747141" y="2362109"/>
            <a:ext cx="1963071" cy="2103302"/>
          </a:xfrm>
          <a:prstGeom prst="rect">
            <a:avLst/>
          </a:prstGeom>
        </p:spPr>
      </p:pic>
      <p:pic>
        <p:nvPicPr>
          <p:cNvPr id="11" name="Picture 10">
            <a:extLst>
              <a:ext uri="{FF2B5EF4-FFF2-40B4-BE49-F238E27FC236}">
                <a16:creationId xmlns:a16="http://schemas.microsoft.com/office/drawing/2014/main" id="{DDBAD20D-2FA1-49D4-9713-B2AD85CB76C0}"/>
              </a:ext>
            </a:extLst>
          </p:cNvPr>
          <p:cNvPicPr>
            <a:picLocks noChangeAspect="1"/>
          </p:cNvPicPr>
          <p:nvPr/>
        </p:nvPicPr>
        <p:blipFill>
          <a:blip r:embed="rId7"/>
          <a:stretch>
            <a:fillRect/>
          </a:stretch>
        </p:blipFill>
        <p:spPr>
          <a:xfrm>
            <a:off x="8950960" y="2621703"/>
            <a:ext cx="2962275" cy="1543050"/>
          </a:xfrm>
          <a:prstGeom prst="rect">
            <a:avLst/>
          </a:prstGeom>
        </p:spPr>
      </p:pic>
      <p:pic>
        <p:nvPicPr>
          <p:cNvPr id="13" name="Picture 12">
            <a:extLst>
              <a:ext uri="{FF2B5EF4-FFF2-40B4-BE49-F238E27FC236}">
                <a16:creationId xmlns:a16="http://schemas.microsoft.com/office/drawing/2014/main" id="{47D9189C-B472-40CA-8337-1B6EE423151F}"/>
              </a:ext>
            </a:extLst>
          </p:cNvPr>
          <p:cNvPicPr>
            <a:picLocks noChangeAspect="1"/>
          </p:cNvPicPr>
          <p:nvPr/>
        </p:nvPicPr>
        <p:blipFill>
          <a:blip r:embed="rId8"/>
          <a:stretch>
            <a:fillRect/>
          </a:stretch>
        </p:blipFill>
        <p:spPr>
          <a:xfrm>
            <a:off x="5044467" y="5290602"/>
            <a:ext cx="689973" cy="694259"/>
          </a:xfrm>
          <a:prstGeom prst="rect">
            <a:avLst/>
          </a:prstGeom>
        </p:spPr>
      </p:pic>
      <p:pic>
        <p:nvPicPr>
          <p:cNvPr id="14" name="Picture 13">
            <a:extLst>
              <a:ext uri="{FF2B5EF4-FFF2-40B4-BE49-F238E27FC236}">
                <a16:creationId xmlns:a16="http://schemas.microsoft.com/office/drawing/2014/main" id="{E07B9E90-7FFD-48B1-902B-68199A7E26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1930" y="172115"/>
            <a:ext cx="2705100" cy="1685925"/>
          </a:xfrm>
          <a:prstGeom prst="rect">
            <a:avLst/>
          </a:prstGeom>
        </p:spPr>
      </p:pic>
      <p:pic>
        <p:nvPicPr>
          <p:cNvPr id="15" name="Picture 14">
            <a:extLst>
              <a:ext uri="{FF2B5EF4-FFF2-40B4-BE49-F238E27FC236}">
                <a16:creationId xmlns:a16="http://schemas.microsoft.com/office/drawing/2014/main" id="{5D481312-6B03-46E7-99CF-0C0DC36DB6D6}"/>
              </a:ext>
            </a:extLst>
          </p:cNvPr>
          <p:cNvPicPr>
            <a:picLocks noChangeAspect="1"/>
          </p:cNvPicPr>
          <p:nvPr/>
        </p:nvPicPr>
        <p:blipFill rotWithShape="1">
          <a:blip r:embed="rId10"/>
          <a:srcRect l="36313"/>
          <a:stretch/>
        </p:blipFill>
        <p:spPr>
          <a:xfrm>
            <a:off x="9504861" y="4612326"/>
            <a:ext cx="1889963" cy="1974791"/>
          </a:xfrm>
          <a:prstGeom prst="rect">
            <a:avLst/>
          </a:prstGeom>
        </p:spPr>
      </p:pic>
    </p:spTree>
    <p:extLst>
      <p:ext uri="{BB962C8B-B14F-4D97-AF65-F5344CB8AC3E}">
        <p14:creationId xmlns:p14="http://schemas.microsoft.com/office/powerpoint/2010/main" val="228214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FAFF00-36CC-413F-991A-F2E2D466A938}"/>
              </a:ext>
            </a:extLst>
          </p:cNvPr>
          <p:cNvSpPr txBox="1"/>
          <p:nvPr/>
        </p:nvSpPr>
        <p:spPr>
          <a:xfrm>
            <a:off x="1411189" y="486480"/>
            <a:ext cx="10731062" cy="707886"/>
          </a:xfrm>
          <a:prstGeom prst="rect">
            <a:avLst/>
          </a:prstGeom>
          <a:noFill/>
        </p:spPr>
        <p:txBody>
          <a:bodyPr wrap="square" rtlCol="0">
            <a:spAutoFit/>
          </a:bodyPr>
          <a:lstStyle/>
          <a:p>
            <a:pPr algn="ctr"/>
            <a:r>
              <a:rPr lang="en-US" sz="4000" dirty="0">
                <a:latin typeface="Cooper Black" panose="0208090404030B020404" pitchFamily="18" charset="0"/>
              </a:rPr>
              <a:t>AI as a disruptor of ELT</a:t>
            </a:r>
            <a:endParaRPr lang="th-TH" sz="4000" dirty="0">
              <a:latin typeface="Cooper Black" panose="0208090404030B020404" pitchFamily="18" charset="0"/>
            </a:endParaRPr>
          </a:p>
        </p:txBody>
      </p:sp>
      <p:pic>
        <p:nvPicPr>
          <p:cNvPr id="3" name="Picture 2">
            <a:extLst>
              <a:ext uri="{FF2B5EF4-FFF2-40B4-BE49-F238E27FC236}">
                <a16:creationId xmlns:a16="http://schemas.microsoft.com/office/drawing/2014/main" id="{1B54A967-CE46-4FD9-A0E8-F6A31E7BAB66}"/>
              </a:ext>
            </a:extLst>
          </p:cNvPr>
          <p:cNvPicPr>
            <a:picLocks noChangeAspect="1"/>
          </p:cNvPicPr>
          <p:nvPr/>
        </p:nvPicPr>
        <p:blipFill>
          <a:blip r:embed="rId2"/>
          <a:stretch>
            <a:fillRect/>
          </a:stretch>
        </p:blipFill>
        <p:spPr>
          <a:xfrm>
            <a:off x="4500562" y="1307782"/>
            <a:ext cx="3190875" cy="1438275"/>
          </a:xfrm>
          <a:prstGeom prst="rect">
            <a:avLst/>
          </a:prstGeom>
        </p:spPr>
      </p:pic>
      <p:pic>
        <p:nvPicPr>
          <p:cNvPr id="4" name="Picture 3">
            <a:extLst>
              <a:ext uri="{FF2B5EF4-FFF2-40B4-BE49-F238E27FC236}">
                <a16:creationId xmlns:a16="http://schemas.microsoft.com/office/drawing/2014/main" id="{3F25E856-1A60-4593-BFCB-8FE4D16B2FD4}"/>
              </a:ext>
            </a:extLst>
          </p:cNvPr>
          <p:cNvPicPr>
            <a:picLocks noChangeAspect="1"/>
          </p:cNvPicPr>
          <p:nvPr/>
        </p:nvPicPr>
        <p:blipFill>
          <a:blip r:embed="rId3"/>
          <a:stretch>
            <a:fillRect/>
          </a:stretch>
        </p:blipFill>
        <p:spPr>
          <a:xfrm>
            <a:off x="2939521" y="3162934"/>
            <a:ext cx="6080019" cy="2854643"/>
          </a:xfrm>
          <a:prstGeom prst="rect">
            <a:avLst/>
          </a:prstGeom>
        </p:spPr>
      </p:pic>
      <p:sp>
        <p:nvSpPr>
          <p:cNvPr id="5" name="Oval 4">
            <a:extLst>
              <a:ext uri="{FF2B5EF4-FFF2-40B4-BE49-F238E27FC236}">
                <a16:creationId xmlns:a16="http://schemas.microsoft.com/office/drawing/2014/main" id="{2DF1D317-5008-45CB-B82C-A8526C14EF36}"/>
              </a:ext>
            </a:extLst>
          </p:cNvPr>
          <p:cNvSpPr/>
          <p:nvPr/>
        </p:nvSpPr>
        <p:spPr>
          <a:xfrm>
            <a:off x="4277360" y="1940560"/>
            <a:ext cx="2499360" cy="805497"/>
          </a:xfrm>
          <a:prstGeom prst="ellipse">
            <a:avLst/>
          </a:prstGeom>
          <a:noFill/>
          <a:ln w="698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a:extLst>
              <a:ext uri="{FF2B5EF4-FFF2-40B4-BE49-F238E27FC236}">
                <a16:creationId xmlns:a16="http://schemas.microsoft.com/office/drawing/2014/main" id="{CF677565-DC8C-452F-BAC8-EA1A495082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930" y="172115"/>
            <a:ext cx="2705100" cy="1685925"/>
          </a:xfrm>
          <a:prstGeom prst="rect">
            <a:avLst/>
          </a:prstGeom>
        </p:spPr>
      </p:pic>
    </p:spTree>
    <p:extLst>
      <p:ext uri="{BB962C8B-B14F-4D97-AF65-F5344CB8AC3E}">
        <p14:creationId xmlns:p14="http://schemas.microsoft.com/office/powerpoint/2010/main" val="261551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04D46C-8079-43BD-88AD-674838EFE95E}"/>
              </a:ext>
            </a:extLst>
          </p:cNvPr>
          <p:cNvSpPr txBox="1"/>
          <p:nvPr/>
        </p:nvSpPr>
        <p:spPr>
          <a:xfrm>
            <a:off x="1460938" y="519911"/>
            <a:ext cx="10731062" cy="707886"/>
          </a:xfrm>
          <a:prstGeom prst="rect">
            <a:avLst/>
          </a:prstGeom>
          <a:noFill/>
        </p:spPr>
        <p:txBody>
          <a:bodyPr wrap="square" rtlCol="0">
            <a:spAutoFit/>
          </a:bodyPr>
          <a:lstStyle/>
          <a:p>
            <a:pPr algn="ctr"/>
            <a:r>
              <a:rPr lang="en-US" sz="4000" dirty="0">
                <a:latin typeface="Cooper Black" panose="0208090404030B020404" pitchFamily="18" charset="0"/>
              </a:rPr>
              <a:t>AI as a disruptor of ELT</a:t>
            </a:r>
            <a:endParaRPr lang="th-TH" sz="4000" dirty="0">
              <a:latin typeface="Cooper Black" panose="0208090404030B020404" pitchFamily="18" charset="0"/>
            </a:endParaRPr>
          </a:p>
        </p:txBody>
      </p:sp>
      <p:pic>
        <p:nvPicPr>
          <p:cNvPr id="3" name="Picture 2">
            <a:extLst>
              <a:ext uri="{FF2B5EF4-FFF2-40B4-BE49-F238E27FC236}">
                <a16:creationId xmlns:a16="http://schemas.microsoft.com/office/drawing/2014/main" id="{320FE725-DD93-4182-A3F7-77627FF39690}"/>
              </a:ext>
            </a:extLst>
          </p:cNvPr>
          <p:cNvPicPr>
            <a:picLocks noChangeAspect="1"/>
          </p:cNvPicPr>
          <p:nvPr/>
        </p:nvPicPr>
        <p:blipFill>
          <a:blip r:embed="rId2"/>
          <a:stretch>
            <a:fillRect/>
          </a:stretch>
        </p:blipFill>
        <p:spPr>
          <a:xfrm>
            <a:off x="4498709" y="1227798"/>
            <a:ext cx="3194581" cy="1432684"/>
          </a:xfrm>
          <a:prstGeom prst="rect">
            <a:avLst/>
          </a:prstGeom>
        </p:spPr>
      </p:pic>
      <p:pic>
        <p:nvPicPr>
          <p:cNvPr id="4" name="Picture 3">
            <a:extLst>
              <a:ext uri="{FF2B5EF4-FFF2-40B4-BE49-F238E27FC236}">
                <a16:creationId xmlns:a16="http://schemas.microsoft.com/office/drawing/2014/main" id="{2CA1F6CC-A5EB-45E3-961A-E378CA7A065A}"/>
              </a:ext>
            </a:extLst>
          </p:cNvPr>
          <p:cNvPicPr>
            <a:picLocks noChangeAspect="1"/>
          </p:cNvPicPr>
          <p:nvPr/>
        </p:nvPicPr>
        <p:blipFill>
          <a:blip r:embed="rId3"/>
          <a:stretch>
            <a:fillRect/>
          </a:stretch>
        </p:blipFill>
        <p:spPr>
          <a:xfrm>
            <a:off x="764546" y="2902119"/>
            <a:ext cx="4626429" cy="2590800"/>
          </a:xfrm>
          <a:prstGeom prst="rect">
            <a:avLst/>
          </a:prstGeom>
        </p:spPr>
      </p:pic>
      <p:pic>
        <p:nvPicPr>
          <p:cNvPr id="5" name="Picture 4">
            <a:extLst>
              <a:ext uri="{FF2B5EF4-FFF2-40B4-BE49-F238E27FC236}">
                <a16:creationId xmlns:a16="http://schemas.microsoft.com/office/drawing/2014/main" id="{28FEBCEC-D7ED-4CDF-A100-4BC4CC81C471}"/>
              </a:ext>
            </a:extLst>
          </p:cNvPr>
          <p:cNvPicPr>
            <a:picLocks noChangeAspect="1"/>
          </p:cNvPicPr>
          <p:nvPr/>
        </p:nvPicPr>
        <p:blipFill>
          <a:blip r:embed="rId4"/>
          <a:stretch>
            <a:fillRect/>
          </a:stretch>
        </p:blipFill>
        <p:spPr>
          <a:xfrm>
            <a:off x="6340304" y="3363288"/>
            <a:ext cx="5121227" cy="1600200"/>
          </a:xfrm>
          <a:prstGeom prst="rect">
            <a:avLst/>
          </a:prstGeom>
        </p:spPr>
      </p:pic>
      <p:sp>
        <p:nvSpPr>
          <p:cNvPr id="6" name="Oval 5">
            <a:extLst>
              <a:ext uri="{FF2B5EF4-FFF2-40B4-BE49-F238E27FC236}">
                <a16:creationId xmlns:a16="http://schemas.microsoft.com/office/drawing/2014/main" id="{E72AEC76-2347-4CCA-82EB-5CD41E0A5B8A}"/>
              </a:ext>
            </a:extLst>
          </p:cNvPr>
          <p:cNvSpPr/>
          <p:nvPr/>
        </p:nvSpPr>
        <p:spPr>
          <a:xfrm>
            <a:off x="4419600" y="1541391"/>
            <a:ext cx="2499360" cy="805497"/>
          </a:xfrm>
          <a:prstGeom prst="ellipse">
            <a:avLst/>
          </a:prstGeom>
          <a:noFill/>
          <a:ln w="698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7" name="Picture 6">
            <a:extLst>
              <a:ext uri="{FF2B5EF4-FFF2-40B4-BE49-F238E27FC236}">
                <a16:creationId xmlns:a16="http://schemas.microsoft.com/office/drawing/2014/main" id="{7FCAF877-5F71-4199-A418-C10CC9CDC2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930" y="172115"/>
            <a:ext cx="2705100" cy="1685925"/>
          </a:xfrm>
          <a:prstGeom prst="rect">
            <a:avLst/>
          </a:prstGeom>
        </p:spPr>
      </p:pic>
    </p:spTree>
    <p:extLst>
      <p:ext uri="{BB962C8B-B14F-4D97-AF65-F5344CB8AC3E}">
        <p14:creationId xmlns:p14="http://schemas.microsoft.com/office/powerpoint/2010/main" val="148145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88D83B-0607-4415-93A6-D7B379CC51C3}"/>
              </a:ext>
            </a:extLst>
          </p:cNvPr>
          <p:cNvSpPr txBox="1"/>
          <p:nvPr/>
        </p:nvSpPr>
        <p:spPr>
          <a:xfrm>
            <a:off x="730469" y="519912"/>
            <a:ext cx="10731062" cy="707886"/>
          </a:xfrm>
          <a:prstGeom prst="rect">
            <a:avLst/>
          </a:prstGeom>
          <a:noFill/>
        </p:spPr>
        <p:txBody>
          <a:bodyPr wrap="square" rtlCol="0">
            <a:spAutoFit/>
          </a:bodyPr>
          <a:lstStyle/>
          <a:p>
            <a:pPr algn="ctr"/>
            <a:r>
              <a:rPr lang="en-US" sz="4000" dirty="0">
                <a:latin typeface="Cooper Black" panose="0208090404030B020404" pitchFamily="18" charset="0"/>
              </a:rPr>
              <a:t>AI as a disruptor of ELT</a:t>
            </a:r>
            <a:endParaRPr lang="th-TH" sz="4000" dirty="0">
              <a:latin typeface="Cooper Black" panose="0208090404030B020404" pitchFamily="18" charset="0"/>
            </a:endParaRPr>
          </a:p>
        </p:txBody>
      </p:sp>
      <p:pic>
        <p:nvPicPr>
          <p:cNvPr id="3" name="Picture 2">
            <a:extLst>
              <a:ext uri="{FF2B5EF4-FFF2-40B4-BE49-F238E27FC236}">
                <a16:creationId xmlns:a16="http://schemas.microsoft.com/office/drawing/2014/main" id="{87192FD4-ABED-4E69-8BD6-DA3F4EC9516A}"/>
              </a:ext>
            </a:extLst>
          </p:cNvPr>
          <p:cNvPicPr>
            <a:picLocks noChangeAspect="1"/>
          </p:cNvPicPr>
          <p:nvPr/>
        </p:nvPicPr>
        <p:blipFill>
          <a:blip r:embed="rId3"/>
          <a:stretch>
            <a:fillRect/>
          </a:stretch>
        </p:blipFill>
        <p:spPr>
          <a:xfrm>
            <a:off x="4622958" y="3019358"/>
            <a:ext cx="2946083" cy="2946083"/>
          </a:xfrm>
          <a:prstGeom prst="rect">
            <a:avLst/>
          </a:prstGeom>
        </p:spPr>
      </p:pic>
      <p:sp>
        <p:nvSpPr>
          <p:cNvPr id="4" name="TextBox 3">
            <a:extLst>
              <a:ext uri="{FF2B5EF4-FFF2-40B4-BE49-F238E27FC236}">
                <a16:creationId xmlns:a16="http://schemas.microsoft.com/office/drawing/2014/main" id="{2EF666CC-D457-4927-9186-491CB8B351B8}"/>
              </a:ext>
            </a:extLst>
          </p:cNvPr>
          <p:cNvSpPr txBox="1"/>
          <p:nvPr/>
        </p:nvSpPr>
        <p:spPr>
          <a:xfrm>
            <a:off x="4667710" y="6261002"/>
            <a:ext cx="3200241" cy="523220"/>
          </a:xfrm>
          <a:prstGeom prst="rect">
            <a:avLst/>
          </a:prstGeom>
          <a:noFill/>
        </p:spPr>
        <p:txBody>
          <a:bodyPr wrap="square" rtlCol="0">
            <a:spAutoFit/>
          </a:bodyPr>
          <a:lstStyle/>
          <a:p>
            <a:pPr algn="ctr"/>
            <a:r>
              <a:rPr lang="en-US" dirty="0"/>
              <a:t>Mitchell (2014)</a:t>
            </a:r>
            <a:endParaRPr lang="th-TH" dirty="0"/>
          </a:p>
        </p:txBody>
      </p:sp>
      <p:pic>
        <p:nvPicPr>
          <p:cNvPr id="5" name="Picture 4">
            <a:extLst>
              <a:ext uri="{FF2B5EF4-FFF2-40B4-BE49-F238E27FC236}">
                <a16:creationId xmlns:a16="http://schemas.microsoft.com/office/drawing/2014/main" id="{2FFA39B5-6AC2-4566-82A2-75B566705A74}"/>
              </a:ext>
            </a:extLst>
          </p:cNvPr>
          <p:cNvPicPr>
            <a:picLocks noChangeAspect="1"/>
          </p:cNvPicPr>
          <p:nvPr/>
        </p:nvPicPr>
        <p:blipFill>
          <a:blip r:embed="rId4"/>
          <a:stretch>
            <a:fillRect/>
          </a:stretch>
        </p:blipFill>
        <p:spPr>
          <a:xfrm>
            <a:off x="1373316" y="2327904"/>
            <a:ext cx="3194582" cy="1788966"/>
          </a:xfrm>
          <a:prstGeom prst="rect">
            <a:avLst/>
          </a:prstGeom>
        </p:spPr>
      </p:pic>
      <p:sp>
        <p:nvSpPr>
          <p:cNvPr id="6" name="TextBox 5">
            <a:extLst>
              <a:ext uri="{FF2B5EF4-FFF2-40B4-BE49-F238E27FC236}">
                <a16:creationId xmlns:a16="http://schemas.microsoft.com/office/drawing/2014/main" id="{DBA1293F-90C5-43E0-A3A6-B1CBAA83FF7B}"/>
              </a:ext>
            </a:extLst>
          </p:cNvPr>
          <p:cNvSpPr txBox="1"/>
          <p:nvPr/>
        </p:nvSpPr>
        <p:spPr>
          <a:xfrm>
            <a:off x="1274270" y="3429000"/>
            <a:ext cx="3393440" cy="523220"/>
          </a:xfrm>
          <a:prstGeom prst="rect">
            <a:avLst/>
          </a:prstGeom>
          <a:noFill/>
        </p:spPr>
        <p:txBody>
          <a:bodyPr wrap="square" rtlCol="0">
            <a:spAutoFit/>
          </a:bodyPr>
          <a:lstStyle/>
          <a:p>
            <a:pPr algn="ctr"/>
            <a:r>
              <a:rPr lang="en-US" dirty="0">
                <a:solidFill>
                  <a:srgbClr val="FFC000"/>
                </a:solidFill>
              </a:rPr>
              <a:t>Economic efficiency</a:t>
            </a:r>
            <a:endParaRPr lang="th-TH" dirty="0">
              <a:solidFill>
                <a:srgbClr val="FFC000"/>
              </a:solidFill>
            </a:endParaRPr>
          </a:p>
        </p:txBody>
      </p:sp>
      <p:pic>
        <p:nvPicPr>
          <p:cNvPr id="7" name="Picture 6">
            <a:extLst>
              <a:ext uri="{FF2B5EF4-FFF2-40B4-BE49-F238E27FC236}">
                <a16:creationId xmlns:a16="http://schemas.microsoft.com/office/drawing/2014/main" id="{73C72A43-EB35-4243-A280-4E940D972DC9}"/>
              </a:ext>
            </a:extLst>
          </p:cNvPr>
          <p:cNvPicPr>
            <a:picLocks noChangeAspect="1"/>
          </p:cNvPicPr>
          <p:nvPr/>
        </p:nvPicPr>
        <p:blipFill>
          <a:blip r:embed="rId5"/>
          <a:stretch>
            <a:fillRect/>
          </a:stretch>
        </p:blipFill>
        <p:spPr>
          <a:xfrm>
            <a:off x="1056622" y="4480306"/>
            <a:ext cx="3770464" cy="1792705"/>
          </a:xfrm>
          <a:prstGeom prst="rect">
            <a:avLst/>
          </a:prstGeom>
        </p:spPr>
      </p:pic>
      <p:sp>
        <p:nvSpPr>
          <p:cNvPr id="8" name="TextBox 7">
            <a:extLst>
              <a:ext uri="{FF2B5EF4-FFF2-40B4-BE49-F238E27FC236}">
                <a16:creationId xmlns:a16="http://schemas.microsoft.com/office/drawing/2014/main" id="{465D4A37-B5C0-454C-B599-EB853D9C0864}"/>
              </a:ext>
            </a:extLst>
          </p:cNvPr>
          <p:cNvSpPr txBox="1"/>
          <p:nvPr/>
        </p:nvSpPr>
        <p:spPr>
          <a:xfrm>
            <a:off x="863768" y="6142958"/>
            <a:ext cx="4213678" cy="523220"/>
          </a:xfrm>
          <a:prstGeom prst="rect">
            <a:avLst/>
          </a:prstGeom>
          <a:noFill/>
        </p:spPr>
        <p:txBody>
          <a:bodyPr wrap="square" rtlCol="0">
            <a:spAutoFit/>
          </a:bodyPr>
          <a:lstStyle/>
          <a:p>
            <a:pPr algn="ctr"/>
            <a:r>
              <a:rPr lang="en-US" dirty="0"/>
              <a:t>Progressivism</a:t>
            </a:r>
            <a:endParaRPr lang="th-TH" dirty="0"/>
          </a:p>
        </p:txBody>
      </p:sp>
      <p:pic>
        <p:nvPicPr>
          <p:cNvPr id="9" name="Picture 8">
            <a:extLst>
              <a:ext uri="{FF2B5EF4-FFF2-40B4-BE49-F238E27FC236}">
                <a16:creationId xmlns:a16="http://schemas.microsoft.com/office/drawing/2014/main" id="{0855BA40-6BF4-41A5-91CA-D55E5B13FA4D}"/>
              </a:ext>
            </a:extLst>
          </p:cNvPr>
          <p:cNvPicPr>
            <a:picLocks noChangeAspect="1"/>
          </p:cNvPicPr>
          <p:nvPr/>
        </p:nvPicPr>
        <p:blipFill>
          <a:blip r:embed="rId6"/>
          <a:stretch>
            <a:fillRect/>
          </a:stretch>
        </p:blipFill>
        <p:spPr>
          <a:xfrm>
            <a:off x="8004339" y="2327904"/>
            <a:ext cx="3112752" cy="1982856"/>
          </a:xfrm>
          <a:prstGeom prst="rect">
            <a:avLst/>
          </a:prstGeom>
        </p:spPr>
      </p:pic>
      <p:pic>
        <p:nvPicPr>
          <p:cNvPr id="10" name="Picture 9">
            <a:extLst>
              <a:ext uri="{FF2B5EF4-FFF2-40B4-BE49-F238E27FC236}">
                <a16:creationId xmlns:a16="http://schemas.microsoft.com/office/drawing/2014/main" id="{CFF2647C-8C00-42BB-9D69-14814B1CBE25}"/>
              </a:ext>
            </a:extLst>
          </p:cNvPr>
          <p:cNvPicPr>
            <a:picLocks noChangeAspect="1"/>
          </p:cNvPicPr>
          <p:nvPr/>
        </p:nvPicPr>
        <p:blipFill rotWithShape="1">
          <a:blip r:embed="rId7"/>
          <a:srcRect b="15247"/>
          <a:stretch/>
        </p:blipFill>
        <p:spPr>
          <a:xfrm>
            <a:off x="8004339" y="4599684"/>
            <a:ext cx="3131039" cy="1804884"/>
          </a:xfrm>
          <a:prstGeom prst="rect">
            <a:avLst/>
          </a:prstGeom>
        </p:spPr>
      </p:pic>
      <p:sp>
        <p:nvSpPr>
          <p:cNvPr id="11" name="TextBox 10">
            <a:extLst>
              <a:ext uri="{FF2B5EF4-FFF2-40B4-BE49-F238E27FC236}">
                <a16:creationId xmlns:a16="http://schemas.microsoft.com/office/drawing/2014/main" id="{295A0591-9CEE-4242-AA74-106C6A88D0A2}"/>
              </a:ext>
            </a:extLst>
          </p:cNvPr>
          <p:cNvSpPr txBox="1"/>
          <p:nvPr/>
        </p:nvSpPr>
        <p:spPr>
          <a:xfrm>
            <a:off x="7867951" y="6404568"/>
            <a:ext cx="3436441" cy="461665"/>
          </a:xfrm>
          <a:prstGeom prst="rect">
            <a:avLst/>
          </a:prstGeom>
          <a:noFill/>
        </p:spPr>
        <p:txBody>
          <a:bodyPr wrap="square" rtlCol="0">
            <a:spAutoFit/>
          </a:bodyPr>
          <a:lstStyle/>
          <a:p>
            <a:pPr algn="ctr"/>
            <a:r>
              <a:rPr lang="en-US" sz="2400" dirty="0"/>
              <a:t>Social reconstructionism</a:t>
            </a:r>
            <a:endParaRPr lang="th-TH" sz="2400" dirty="0"/>
          </a:p>
        </p:txBody>
      </p:sp>
      <p:pic>
        <p:nvPicPr>
          <p:cNvPr id="12" name="Picture 11">
            <a:extLst>
              <a:ext uri="{FF2B5EF4-FFF2-40B4-BE49-F238E27FC236}">
                <a16:creationId xmlns:a16="http://schemas.microsoft.com/office/drawing/2014/main" id="{63A4FF25-E507-4158-A9ED-E1B07DD3BD20}"/>
              </a:ext>
            </a:extLst>
          </p:cNvPr>
          <p:cNvPicPr>
            <a:picLocks noChangeAspect="1"/>
          </p:cNvPicPr>
          <p:nvPr/>
        </p:nvPicPr>
        <p:blipFill>
          <a:blip r:embed="rId8"/>
          <a:stretch>
            <a:fillRect/>
          </a:stretch>
        </p:blipFill>
        <p:spPr>
          <a:xfrm>
            <a:off x="4742709" y="1249106"/>
            <a:ext cx="3194581" cy="1432684"/>
          </a:xfrm>
          <a:prstGeom prst="rect">
            <a:avLst/>
          </a:prstGeom>
        </p:spPr>
      </p:pic>
      <p:sp>
        <p:nvSpPr>
          <p:cNvPr id="13" name="Oval 12">
            <a:extLst>
              <a:ext uri="{FF2B5EF4-FFF2-40B4-BE49-F238E27FC236}">
                <a16:creationId xmlns:a16="http://schemas.microsoft.com/office/drawing/2014/main" id="{8163C735-ACDB-4C81-B587-C8119D253D26}"/>
              </a:ext>
            </a:extLst>
          </p:cNvPr>
          <p:cNvSpPr/>
          <p:nvPr/>
        </p:nvSpPr>
        <p:spPr>
          <a:xfrm>
            <a:off x="4549611" y="1349717"/>
            <a:ext cx="3436441" cy="598790"/>
          </a:xfrm>
          <a:prstGeom prst="ellipse">
            <a:avLst/>
          </a:prstGeom>
          <a:noFill/>
          <a:ln w="698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4" name="Picture 13">
            <a:extLst>
              <a:ext uri="{FF2B5EF4-FFF2-40B4-BE49-F238E27FC236}">
                <a16:creationId xmlns:a16="http://schemas.microsoft.com/office/drawing/2014/main" id="{A7923164-A4CA-4C7D-B8F3-80FBB0E22AB8}"/>
              </a:ext>
            </a:extLst>
          </p:cNvPr>
          <p:cNvPicPr>
            <a:picLocks noChangeAspect="1"/>
          </p:cNvPicPr>
          <p:nvPr/>
        </p:nvPicPr>
        <p:blipFill>
          <a:blip r:embed="rId9"/>
          <a:stretch>
            <a:fillRect/>
          </a:stretch>
        </p:blipFill>
        <p:spPr>
          <a:xfrm>
            <a:off x="1879749" y="1140989"/>
            <a:ext cx="1903284" cy="1187409"/>
          </a:xfrm>
          <a:prstGeom prst="rect">
            <a:avLst/>
          </a:prstGeom>
        </p:spPr>
      </p:pic>
      <p:pic>
        <p:nvPicPr>
          <p:cNvPr id="16" name="Picture 15">
            <a:extLst>
              <a:ext uri="{FF2B5EF4-FFF2-40B4-BE49-F238E27FC236}">
                <a16:creationId xmlns:a16="http://schemas.microsoft.com/office/drawing/2014/main" id="{81959DF7-F579-44AA-8B18-DC59BB77F558}"/>
              </a:ext>
            </a:extLst>
          </p:cNvPr>
          <p:cNvPicPr>
            <a:picLocks noChangeAspect="1"/>
          </p:cNvPicPr>
          <p:nvPr/>
        </p:nvPicPr>
        <p:blipFill rotWithShape="1">
          <a:blip r:embed="rId10"/>
          <a:srcRect l="36313"/>
          <a:stretch/>
        </p:blipFill>
        <p:spPr>
          <a:xfrm>
            <a:off x="9278686" y="745237"/>
            <a:ext cx="1285499" cy="1343196"/>
          </a:xfrm>
          <a:prstGeom prst="rect">
            <a:avLst/>
          </a:prstGeom>
        </p:spPr>
      </p:pic>
    </p:spTree>
    <p:extLst>
      <p:ext uri="{BB962C8B-B14F-4D97-AF65-F5344CB8AC3E}">
        <p14:creationId xmlns:p14="http://schemas.microsoft.com/office/powerpoint/2010/main" val="364190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1"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8E1D45-7603-4EF7-BF4B-447BD7F4F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09" y="2058732"/>
            <a:ext cx="2470151" cy="1539496"/>
          </a:xfrm>
          <a:prstGeom prst="rect">
            <a:avLst/>
          </a:prstGeom>
        </p:spPr>
      </p:pic>
      <p:pic>
        <p:nvPicPr>
          <p:cNvPr id="3" name="Picture 2">
            <a:extLst>
              <a:ext uri="{FF2B5EF4-FFF2-40B4-BE49-F238E27FC236}">
                <a16:creationId xmlns:a16="http://schemas.microsoft.com/office/drawing/2014/main" id="{67A058A9-0FA2-4A6E-8BF6-3B0D12F7B4DD}"/>
              </a:ext>
            </a:extLst>
          </p:cNvPr>
          <p:cNvPicPr>
            <a:picLocks noChangeAspect="1"/>
          </p:cNvPicPr>
          <p:nvPr/>
        </p:nvPicPr>
        <p:blipFill>
          <a:blip r:embed="rId3"/>
          <a:stretch>
            <a:fillRect/>
          </a:stretch>
        </p:blipFill>
        <p:spPr>
          <a:xfrm>
            <a:off x="3007360" y="1995042"/>
            <a:ext cx="1905000" cy="1905000"/>
          </a:xfrm>
          <a:prstGeom prst="rect">
            <a:avLst/>
          </a:prstGeom>
        </p:spPr>
      </p:pic>
      <p:pic>
        <p:nvPicPr>
          <p:cNvPr id="5" name="Picture 4">
            <a:extLst>
              <a:ext uri="{FF2B5EF4-FFF2-40B4-BE49-F238E27FC236}">
                <a16:creationId xmlns:a16="http://schemas.microsoft.com/office/drawing/2014/main" id="{9A9F72C1-1FDA-4D43-BC35-43E1E8D58768}"/>
              </a:ext>
            </a:extLst>
          </p:cNvPr>
          <p:cNvPicPr>
            <a:picLocks noChangeAspect="1"/>
          </p:cNvPicPr>
          <p:nvPr/>
        </p:nvPicPr>
        <p:blipFill>
          <a:blip r:embed="rId4"/>
          <a:stretch>
            <a:fillRect/>
          </a:stretch>
        </p:blipFill>
        <p:spPr>
          <a:xfrm>
            <a:off x="6832603" y="1875980"/>
            <a:ext cx="2143125" cy="2143125"/>
          </a:xfrm>
          <a:prstGeom prst="rect">
            <a:avLst/>
          </a:prstGeom>
        </p:spPr>
      </p:pic>
      <p:pic>
        <p:nvPicPr>
          <p:cNvPr id="6" name="Picture 5">
            <a:extLst>
              <a:ext uri="{FF2B5EF4-FFF2-40B4-BE49-F238E27FC236}">
                <a16:creationId xmlns:a16="http://schemas.microsoft.com/office/drawing/2014/main" id="{BE3EFB2E-4E65-4FFB-9B4C-D38915123CA6}"/>
              </a:ext>
            </a:extLst>
          </p:cNvPr>
          <p:cNvPicPr>
            <a:picLocks noChangeAspect="1"/>
          </p:cNvPicPr>
          <p:nvPr/>
        </p:nvPicPr>
        <p:blipFill>
          <a:blip r:embed="rId5"/>
          <a:stretch>
            <a:fillRect/>
          </a:stretch>
        </p:blipFill>
        <p:spPr>
          <a:xfrm>
            <a:off x="8839205" y="1758391"/>
            <a:ext cx="3175156" cy="2378302"/>
          </a:xfrm>
          <a:prstGeom prst="rect">
            <a:avLst/>
          </a:prstGeom>
        </p:spPr>
      </p:pic>
      <p:pic>
        <p:nvPicPr>
          <p:cNvPr id="7" name="Picture 6">
            <a:extLst>
              <a:ext uri="{FF2B5EF4-FFF2-40B4-BE49-F238E27FC236}">
                <a16:creationId xmlns:a16="http://schemas.microsoft.com/office/drawing/2014/main" id="{5DB848BA-28D4-4E62-8A12-1C097E58E161}"/>
              </a:ext>
            </a:extLst>
          </p:cNvPr>
          <p:cNvPicPr>
            <a:picLocks noChangeAspect="1"/>
          </p:cNvPicPr>
          <p:nvPr/>
        </p:nvPicPr>
        <p:blipFill rotWithShape="1">
          <a:blip r:embed="rId6"/>
          <a:srcRect l="36313"/>
          <a:stretch/>
        </p:blipFill>
        <p:spPr>
          <a:xfrm>
            <a:off x="4885453" y="1969744"/>
            <a:ext cx="2017599" cy="2108155"/>
          </a:xfrm>
          <a:prstGeom prst="rect">
            <a:avLst/>
          </a:prstGeom>
        </p:spPr>
      </p:pic>
    </p:spTree>
    <p:extLst>
      <p:ext uri="{BB962C8B-B14F-4D97-AF65-F5344CB8AC3E}">
        <p14:creationId xmlns:p14="http://schemas.microsoft.com/office/powerpoint/2010/main" val="1871595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5711E3EE-BC75-4A0D-BCA3-B460B19A0857}"/>
              </a:ext>
            </a:extLst>
          </p:cNvPr>
          <p:cNvSpPr/>
          <p:nvPr/>
        </p:nvSpPr>
        <p:spPr>
          <a:xfrm>
            <a:off x="579120" y="4114800"/>
            <a:ext cx="11033760" cy="1219200"/>
          </a:xfrm>
          <a:prstGeom prst="rightArrow">
            <a:avLst/>
          </a:prstGeom>
          <a:solidFill>
            <a:srgbClr val="32D6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 name="TextBox 2">
            <a:extLst>
              <a:ext uri="{FF2B5EF4-FFF2-40B4-BE49-F238E27FC236}">
                <a16:creationId xmlns:a16="http://schemas.microsoft.com/office/drawing/2014/main" id="{A4E8A6B0-7092-4F6E-9C95-E8F82AAE1AE4}"/>
              </a:ext>
            </a:extLst>
          </p:cNvPr>
          <p:cNvSpPr txBox="1"/>
          <p:nvPr/>
        </p:nvSpPr>
        <p:spPr>
          <a:xfrm>
            <a:off x="7743040" y="5331700"/>
            <a:ext cx="1351280" cy="707886"/>
          </a:xfrm>
          <a:prstGeom prst="rect">
            <a:avLst/>
          </a:prstGeom>
          <a:noFill/>
        </p:spPr>
        <p:txBody>
          <a:bodyPr wrap="square" rtlCol="0">
            <a:spAutoFit/>
          </a:bodyPr>
          <a:lstStyle/>
          <a:p>
            <a:r>
              <a:rPr lang="en-US" sz="2000" dirty="0"/>
              <a:t>September 2023</a:t>
            </a:r>
            <a:endParaRPr lang="th-TH" sz="2000" dirty="0"/>
          </a:p>
        </p:txBody>
      </p:sp>
      <p:sp>
        <p:nvSpPr>
          <p:cNvPr id="5" name="TextBox 4">
            <a:extLst>
              <a:ext uri="{FF2B5EF4-FFF2-40B4-BE49-F238E27FC236}">
                <a16:creationId xmlns:a16="http://schemas.microsoft.com/office/drawing/2014/main" id="{E39EAB64-702A-4915-8C41-40D21B24DDAB}"/>
              </a:ext>
            </a:extLst>
          </p:cNvPr>
          <p:cNvSpPr txBox="1"/>
          <p:nvPr/>
        </p:nvSpPr>
        <p:spPr>
          <a:xfrm>
            <a:off x="2926080" y="5334000"/>
            <a:ext cx="1351280" cy="707886"/>
          </a:xfrm>
          <a:prstGeom prst="rect">
            <a:avLst/>
          </a:prstGeom>
          <a:noFill/>
        </p:spPr>
        <p:txBody>
          <a:bodyPr wrap="square" rtlCol="0">
            <a:spAutoFit/>
          </a:bodyPr>
          <a:lstStyle/>
          <a:p>
            <a:r>
              <a:rPr lang="en-US" sz="2000" dirty="0"/>
              <a:t>January 2023</a:t>
            </a:r>
            <a:endParaRPr lang="th-TH" sz="2000" dirty="0"/>
          </a:p>
        </p:txBody>
      </p:sp>
      <p:sp>
        <p:nvSpPr>
          <p:cNvPr id="6" name="TextBox 5">
            <a:extLst>
              <a:ext uri="{FF2B5EF4-FFF2-40B4-BE49-F238E27FC236}">
                <a16:creationId xmlns:a16="http://schemas.microsoft.com/office/drawing/2014/main" id="{8A8ED6AA-BE56-4F15-B6E8-5D4131DC29CD}"/>
              </a:ext>
            </a:extLst>
          </p:cNvPr>
          <p:cNvSpPr txBox="1"/>
          <p:nvPr/>
        </p:nvSpPr>
        <p:spPr>
          <a:xfrm>
            <a:off x="5420360" y="5331700"/>
            <a:ext cx="1351280" cy="707886"/>
          </a:xfrm>
          <a:prstGeom prst="rect">
            <a:avLst/>
          </a:prstGeom>
          <a:noFill/>
        </p:spPr>
        <p:txBody>
          <a:bodyPr wrap="square" rtlCol="0">
            <a:spAutoFit/>
          </a:bodyPr>
          <a:lstStyle/>
          <a:p>
            <a:r>
              <a:rPr lang="en-US" sz="2000" dirty="0"/>
              <a:t>May</a:t>
            </a:r>
          </a:p>
          <a:p>
            <a:r>
              <a:rPr lang="en-US" sz="2000" dirty="0"/>
              <a:t>2023</a:t>
            </a:r>
            <a:endParaRPr lang="th-TH" sz="2000" dirty="0"/>
          </a:p>
        </p:txBody>
      </p:sp>
      <p:sp>
        <p:nvSpPr>
          <p:cNvPr id="7" name="TextBox 6">
            <a:extLst>
              <a:ext uri="{FF2B5EF4-FFF2-40B4-BE49-F238E27FC236}">
                <a16:creationId xmlns:a16="http://schemas.microsoft.com/office/drawing/2014/main" id="{E7A7102F-60B7-4080-A4AB-AE385869E9D5}"/>
              </a:ext>
            </a:extLst>
          </p:cNvPr>
          <p:cNvSpPr txBox="1"/>
          <p:nvPr/>
        </p:nvSpPr>
        <p:spPr>
          <a:xfrm>
            <a:off x="736600" y="5334000"/>
            <a:ext cx="1351280" cy="707886"/>
          </a:xfrm>
          <a:prstGeom prst="rect">
            <a:avLst/>
          </a:prstGeom>
          <a:noFill/>
        </p:spPr>
        <p:txBody>
          <a:bodyPr wrap="square" rtlCol="0">
            <a:spAutoFit/>
          </a:bodyPr>
          <a:lstStyle/>
          <a:p>
            <a:r>
              <a:rPr lang="en-US" sz="2000" dirty="0"/>
              <a:t>November 2022</a:t>
            </a:r>
            <a:endParaRPr lang="th-TH" sz="2000" dirty="0"/>
          </a:p>
        </p:txBody>
      </p:sp>
      <p:sp>
        <p:nvSpPr>
          <p:cNvPr id="8" name="TextBox 7">
            <a:extLst>
              <a:ext uri="{FF2B5EF4-FFF2-40B4-BE49-F238E27FC236}">
                <a16:creationId xmlns:a16="http://schemas.microsoft.com/office/drawing/2014/main" id="{6EF97A5A-2DD8-4D72-94EE-419E2325AC4C}"/>
              </a:ext>
            </a:extLst>
          </p:cNvPr>
          <p:cNvSpPr txBox="1"/>
          <p:nvPr/>
        </p:nvSpPr>
        <p:spPr>
          <a:xfrm>
            <a:off x="9885680" y="5334000"/>
            <a:ext cx="1351280" cy="400110"/>
          </a:xfrm>
          <a:prstGeom prst="rect">
            <a:avLst/>
          </a:prstGeom>
          <a:noFill/>
        </p:spPr>
        <p:txBody>
          <a:bodyPr wrap="square" rtlCol="0">
            <a:spAutoFit/>
          </a:bodyPr>
          <a:lstStyle/>
          <a:p>
            <a:r>
              <a:rPr lang="en-US" sz="2000" dirty="0"/>
              <a:t>The future</a:t>
            </a:r>
            <a:endParaRPr lang="th-TH" sz="2000" dirty="0"/>
          </a:p>
        </p:txBody>
      </p:sp>
      <p:pic>
        <p:nvPicPr>
          <p:cNvPr id="9" name="Picture 8">
            <a:extLst>
              <a:ext uri="{FF2B5EF4-FFF2-40B4-BE49-F238E27FC236}">
                <a16:creationId xmlns:a16="http://schemas.microsoft.com/office/drawing/2014/main" id="{F03ABAC1-C79E-447A-9004-B4C69DBDC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15" y="2533590"/>
            <a:ext cx="1162050" cy="1181100"/>
          </a:xfrm>
          <a:prstGeom prst="rect">
            <a:avLst/>
          </a:prstGeom>
        </p:spPr>
      </p:pic>
      <p:pic>
        <p:nvPicPr>
          <p:cNvPr id="11" name="Picture 10">
            <a:extLst>
              <a:ext uri="{FF2B5EF4-FFF2-40B4-BE49-F238E27FC236}">
                <a16:creationId xmlns:a16="http://schemas.microsoft.com/office/drawing/2014/main" id="{2ADC398F-E17A-4F9D-AB0E-30CDEF925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9384" y="2628900"/>
            <a:ext cx="1938911" cy="1085790"/>
          </a:xfrm>
          <a:prstGeom prst="rect">
            <a:avLst/>
          </a:prstGeom>
        </p:spPr>
      </p:pic>
      <p:pic>
        <p:nvPicPr>
          <p:cNvPr id="13" name="Picture 12">
            <a:extLst>
              <a:ext uri="{FF2B5EF4-FFF2-40B4-BE49-F238E27FC236}">
                <a16:creationId xmlns:a16="http://schemas.microsoft.com/office/drawing/2014/main" id="{C803BFCD-C403-4E06-92CC-0CDB0A4E75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4405" y="2663130"/>
            <a:ext cx="2408555" cy="1100027"/>
          </a:xfrm>
          <a:prstGeom prst="rect">
            <a:avLst/>
          </a:prstGeom>
        </p:spPr>
      </p:pic>
      <p:pic>
        <p:nvPicPr>
          <p:cNvPr id="15" name="Picture 14">
            <a:extLst>
              <a:ext uri="{FF2B5EF4-FFF2-40B4-BE49-F238E27FC236}">
                <a16:creationId xmlns:a16="http://schemas.microsoft.com/office/drawing/2014/main" id="{963D3899-C65B-4F4B-B9B8-9C60AA2C75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7120" y="2628900"/>
            <a:ext cx="1963120" cy="1219201"/>
          </a:xfrm>
          <a:prstGeom prst="rect">
            <a:avLst/>
          </a:prstGeom>
        </p:spPr>
      </p:pic>
      <p:pic>
        <p:nvPicPr>
          <p:cNvPr id="16" name="Picture 15">
            <a:extLst>
              <a:ext uri="{FF2B5EF4-FFF2-40B4-BE49-F238E27FC236}">
                <a16:creationId xmlns:a16="http://schemas.microsoft.com/office/drawing/2014/main" id="{3755B340-CA64-4913-854D-16D98DF83C36}"/>
              </a:ext>
            </a:extLst>
          </p:cNvPr>
          <p:cNvPicPr>
            <a:picLocks noChangeAspect="1"/>
          </p:cNvPicPr>
          <p:nvPr/>
        </p:nvPicPr>
        <p:blipFill>
          <a:blip r:embed="rId6"/>
          <a:stretch>
            <a:fillRect/>
          </a:stretch>
        </p:blipFill>
        <p:spPr>
          <a:xfrm>
            <a:off x="9927367" y="2533590"/>
            <a:ext cx="1314511" cy="1314511"/>
          </a:xfrm>
          <a:prstGeom prst="rect">
            <a:avLst/>
          </a:prstGeom>
        </p:spPr>
      </p:pic>
      <p:sp>
        <p:nvSpPr>
          <p:cNvPr id="17" name="TextBox 16">
            <a:extLst>
              <a:ext uri="{FF2B5EF4-FFF2-40B4-BE49-F238E27FC236}">
                <a16:creationId xmlns:a16="http://schemas.microsoft.com/office/drawing/2014/main" id="{60E56735-8590-4088-91A8-1EC6B454CBB8}"/>
              </a:ext>
            </a:extLst>
          </p:cNvPr>
          <p:cNvSpPr txBox="1"/>
          <p:nvPr/>
        </p:nvSpPr>
        <p:spPr>
          <a:xfrm>
            <a:off x="1925002" y="885129"/>
            <a:ext cx="8087360" cy="523220"/>
          </a:xfrm>
          <a:prstGeom prst="rect">
            <a:avLst/>
          </a:prstGeom>
          <a:noFill/>
        </p:spPr>
        <p:txBody>
          <a:bodyPr wrap="square" rtlCol="0">
            <a:spAutoFit/>
          </a:bodyPr>
          <a:lstStyle/>
          <a:p>
            <a:pPr algn="ctr"/>
            <a:r>
              <a:rPr lang="en-US" dirty="0">
                <a:latin typeface="Cooper Black" panose="0208090404030B020404" pitchFamily="18" charset="0"/>
              </a:rPr>
              <a:t>The timeline of </a:t>
            </a:r>
            <a:r>
              <a:rPr lang="en-US" dirty="0" err="1">
                <a:latin typeface="Cooper Black" panose="0208090404030B020404" pitchFamily="18" charset="0"/>
              </a:rPr>
              <a:t>ChatGPT</a:t>
            </a:r>
            <a:endParaRPr lang="th-TH" dirty="0">
              <a:latin typeface="Cooper Black" panose="0208090404030B020404" pitchFamily="18" charset="0"/>
            </a:endParaRPr>
          </a:p>
        </p:txBody>
      </p:sp>
    </p:spTree>
    <p:extLst>
      <p:ext uri="{BB962C8B-B14F-4D97-AF65-F5344CB8AC3E}">
        <p14:creationId xmlns:p14="http://schemas.microsoft.com/office/powerpoint/2010/main" val="412044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00BC6A-AD3A-40C8-8FB5-11610E46C239}"/>
              </a:ext>
            </a:extLst>
          </p:cNvPr>
          <p:cNvSpPr txBox="1"/>
          <p:nvPr/>
        </p:nvSpPr>
        <p:spPr>
          <a:xfrm>
            <a:off x="2550160" y="396239"/>
            <a:ext cx="9641840" cy="707886"/>
          </a:xfrm>
          <a:prstGeom prst="rect">
            <a:avLst/>
          </a:prstGeom>
          <a:noFill/>
        </p:spPr>
        <p:txBody>
          <a:bodyPr wrap="square" rtlCol="0">
            <a:spAutoFit/>
          </a:bodyPr>
          <a:lstStyle/>
          <a:p>
            <a:pPr algn="ctr"/>
            <a:r>
              <a:rPr lang="en-US" sz="4000" dirty="0">
                <a:latin typeface="Cooper Black" panose="0208090404030B020404" pitchFamily="18" charset="0"/>
              </a:rPr>
              <a:t>AI as an obstacle in ELT</a:t>
            </a:r>
            <a:endParaRPr lang="th-TH" sz="4000" dirty="0">
              <a:latin typeface="Cooper Black" panose="0208090404030B020404" pitchFamily="18" charset="0"/>
            </a:endParaRPr>
          </a:p>
        </p:txBody>
      </p:sp>
      <p:pic>
        <p:nvPicPr>
          <p:cNvPr id="4" name="Picture 3">
            <a:extLst>
              <a:ext uri="{FF2B5EF4-FFF2-40B4-BE49-F238E27FC236}">
                <a16:creationId xmlns:a16="http://schemas.microsoft.com/office/drawing/2014/main" id="{C3C2D72B-8B49-41F1-B8B8-FDB7DB18D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730" y="261163"/>
            <a:ext cx="2705100" cy="1685925"/>
          </a:xfrm>
          <a:prstGeom prst="rect">
            <a:avLst/>
          </a:prstGeom>
        </p:spPr>
      </p:pic>
      <p:pic>
        <p:nvPicPr>
          <p:cNvPr id="6" name="Picture 5">
            <a:extLst>
              <a:ext uri="{FF2B5EF4-FFF2-40B4-BE49-F238E27FC236}">
                <a16:creationId xmlns:a16="http://schemas.microsoft.com/office/drawing/2014/main" id="{EF75B2A2-A97B-44C0-9239-4025A63C7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730" y="1947088"/>
            <a:ext cx="2857500" cy="1600200"/>
          </a:xfrm>
          <a:prstGeom prst="rect">
            <a:avLst/>
          </a:prstGeom>
        </p:spPr>
      </p:pic>
      <p:pic>
        <p:nvPicPr>
          <p:cNvPr id="8" name="Picture 7">
            <a:extLst>
              <a:ext uri="{FF2B5EF4-FFF2-40B4-BE49-F238E27FC236}">
                <a16:creationId xmlns:a16="http://schemas.microsoft.com/office/drawing/2014/main" id="{A7057F26-454C-457F-B9E8-A46ADCD93B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9250" y="1947088"/>
            <a:ext cx="2857500" cy="1600200"/>
          </a:xfrm>
          <a:prstGeom prst="rect">
            <a:avLst/>
          </a:prstGeom>
        </p:spPr>
      </p:pic>
      <p:pic>
        <p:nvPicPr>
          <p:cNvPr id="10" name="Picture 9">
            <a:extLst>
              <a:ext uri="{FF2B5EF4-FFF2-40B4-BE49-F238E27FC236}">
                <a16:creationId xmlns:a16="http://schemas.microsoft.com/office/drawing/2014/main" id="{4BABD29A-BC19-4639-AB83-BD76492D4C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6016" y="1947088"/>
            <a:ext cx="4000500" cy="1600200"/>
          </a:xfrm>
          <a:prstGeom prst="rect">
            <a:avLst/>
          </a:prstGeom>
        </p:spPr>
      </p:pic>
      <p:pic>
        <p:nvPicPr>
          <p:cNvPr id="12" name="Picture 11">
            <a:extLst>
              <a:ext uri="{FF2B5EF4-FFF2-40B4-BE49-F238E27FC236}">
                <a16:creationId xmlns:a16="http://schemas.microsoft.com/office/drawing/2014/main" id="{E3A341FD-5AC0-429E-81AA-E8DAFF8ABA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730" y="3834130"/>
            <a:ext cx="1992630" cy="1328420"/>
          </a:xfrm>
          <a:prstGeom prst="rect">
            <a:avLst/>
          </a:prstGeom>
        </p:spPr>
      </p:pic>
      <p:pic>
        <p:nvPicPr>
          <p:cNvPr id="14" name="Picture 13">
            <a:extLst>
              <a:ext uri="{FF2B5EF4-FFF2-40B4-BE49-F238E27FC236}">
                <a16:creationId xmlns:a16="http://schemas.microsoft.com/office/drawing/2014/main" id="{B7AC830C-55D6-4577-90FE-244EBE0C36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0605" y="3829546"/>
            <a:ext cx="3800475" cy="1200150"/>
          </a:xfrm>
          <a:prstGeom prst="rect">
            <a:avLst/>
          </a:prstGeom>
        </p:spPr>
      </p:pic>
      <p:sp>
        <p:nvSpPr>
          <p:cNvPr id="15" name="TextBox 14">
            <a:extLst>
              <a:ext uri="{FF2B5EF4-FFF2-40B4-BE49-F238E27FC236}">
                <a16:creationId xmlns:a16="http://schemas.microsoft.com/office/drawing/2014/main" id="{DB848554-937D-48AA-8418-07AA52E33DA6}"/>
              </a:ext>
            </a:extLst>
          </p:cNvPr>
          <p:cNvSpPr txBox="1"/>
          <p:nvPr/>
        </p:nvSpPr>
        <p:spPr>
          <a:xfrm>
            <a:off x="975360" y="5418773"/>
            <a:ext cx="1563370" cy="954107"/>
          </a:xfrm>
          <a:prstGeom prst="rect">
            <a:avLst/>
          </a:prstGeom>
          <a:noFill/>
        </p:spPr>
        <p:txBody>
          <a:bodyPr wrap="square" rtlCol="0">
            <a:spAutoFit/>
          </a:bodyPr>
          <a:lstStyle/>
          <a:p>
            <a:r>
              <a:rPr lang="en-US" dirty="0"/>
              <a:t>Privacy concerns</a:t>
            </a:r>
            <a:endParaRPr lang="th-TH" dirty="0"/>
          </a:p>
        </p:txBody>
      </p:sp>
      <p:sp>
        <p:nvSpPr>
          <p:cNvPr id="16" name="TextBox 15">
            <a:extLst>
              <a:ext uri="{FF2B5EF4-FFF2-40B4-BE49-F238E27FC236}">
                <a16:creationId xmlns:a16="http://schemas.microsoft.com/office/drawing/2014/main" id="{E43AF07B-219B-4375-9662-456C737318B3}"/>
              </a:ext>
            </a:extLst>
          </p:cNvPr>
          <p:cNvSpPr txBox="1"/>
          <p:nvPr/>
        </p:nvSpPr>
        <p:spPr>
          <a:xfrm>
            <a:off x="7457440" y="3731389"/>
            <a:ext cx="4602480" cy="2862322"/>
          </a:xfrm>
          <a:prstGeom prst="rect">
            <a:avLst/>
          </a:prstGeom>
          <a:noFill/>
        </p:spPr>
        <p:txBody>
          <a:bodyPr wrap="square" rtlCol="0">
            <a:spAutoFit/>
          </a:bodyPr>
          <a:lstStyle/>
          <a:p>
            <a:r>
              <a:rPr lang="en-US" sz="2000" dirty="0"/>
              <a:t>Equinox does not accept text, images, graphics or translations generated by Artificial Intelligence, or by AI-powered tools, as the originality of such content cannot be guaranteed. Authors of Equinox publications must be accountable for their work, and accountability cannot be effectively applied to Artificial Intelligence at this stage.</a:t>
            </a:r>
            <a:endParaRPr lang="th-TH" sz="3200" dirty="0"/>
          </a:p>
        </p:txBody>
      </p:sp>
      <p:sp>
        <p:nvSpPr>
          <p:cNvPr id="17" name="Multiplication Sign 16">
            <a:extLst>
              <a:ext uri="{FF2B5EF4-FFF2-40B4-BE49-F238E27FC236}">
                <a16:creationId xmlns:a16="http://schemas.microsoft.com/office/drawing/2014/main" id="{11F6D650-F17C-4C13-8E34-B27473DDE6EA}"/>
              </a:ext>
            </a:extLst>
          </p:cNvPr>
          <p:cNvSpPr/>
          <p:nvPr/>
        </p:nvSpPr>
        <p:spPr>
          <a:xfrm>
            <a:off x="760730" y="5325992"/>
            <a:ext cx="1778000" cy="113966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391927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00BC6A-AD3A-40C8-8FB5-11610E46C239}"/>
              </a:ext>
            </a:extLst>
          </p:cNvPr>
          <p:cNvSpPr txBox="1"/>
          <p:nvPr/>
        </p:nvSpPr>
        <p:spPr>
          <a:xfrm>
            <a:off x="2550160" y="396239"/>
            <a:ext cx="9641840" cy="707886"/>
          </a:xfrm>
          <a:prstGeom prst="rect">
            <a:avLst/>
          </a:prstGeom>
          <a:noFill/>
        </p:spPr>
        <p:txBody>
          <a:bodyPr wrap="square" rtlCol="0">
            <a:spAutoFit/>
          </a:bodyPr>
          <a:lstStyle/>
          <a:p>
            <a:pPr algn="ctr"/>
            <a:r>
              <a:rPr lang="en-US" sz="4000" dirty="0">
                <a:latin typeface="Cooper Black" panose="0208090404030B020404" pitchFamily="18" charset="0"/>
              </a:rPr>
              <a:t>AI as an obstacle in ELT</a:t>
            </a:r>
            <a:endParaRPr lang="th-TH" sz="4000" dirty="0">
              <a:latin typeface="Cooper Black" panose="0208090404030B020404" pitchFamily="18" charset="0"/>
            </a:endParaRPr>
          </a:p>
        </p:txBody>
      </p:sp>
      <p:pic>
        <p:nvPicPr>
          <p:cNvPr id="4" name="Picture 3">
            <a:extLst>
              <a:ext uri="{FF2B5EF4-FFF2-40B4-BE49-F238E27FC236}">
                <a16:creationId xmlns:a16="http://schemas.microsoft.com/office/drawing/2014/main" id="{C3C2D72B-8B49-41F1-B8B8-FDB7DB18D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730" y="261163"/>
            <a:ext cx="2705100" cy="1685925"/>
          </a:xfrm>
          <a:prstGeom prst="rect">
            <a:avLst/>
          </a:prstGeom>
        </p:spPr>
      </p:pic>
      <p:pic>
        <p:nvPicPr>
          <p:cNvPr id="5" name="Picture 4">
            <a:extLst>
              <a:ext uri="{FF2B5EF4-FFF2-40B4-BE49-F238E27FC236}">
                <a16:creationId xmlns:a16="http://schemas.microsoft.com/office/drawing/2014/main" id="{A1937C0D-17F2-4A42-827E-6EB55E4BF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730" y="2251710"/>
            <a:ext cx="2447925" cy="1685925"/>
          </a:xfrm>
          <a:prstGeom prst="rect">
            <a:avLst/>
          </a:prstGeom>
        </p:spPr>
      </p:pic>
      <p:pic>
        <p:nvPicPr>
          <p:cNvPr id="3" name="Picture 2">
            <a:extLst>
              <a:ext uri="{FF2B5EF4-FFF2-40B4-BE49-F238E27FC236}">
                <a16:creationId xmlns:a16="http://schemas.microsoft.com/office/drawing/2014/main" id="{B896B6E1-2923-4AD9-99EB-57D37289D7DE}"/>
              </a:ext>
            </a:extLst>
          </p:cNvPr>
          <p:cNvPicPr>
            <a:picLocks noChangeAspect="1"/>
          </p:cNvPicPr>
          <p:nvPr/>
        </p:nvPicPr>
        <p:blipFill>
          <a:blip r:embed="rId4"/>
          <a:stretch>
            <a:fillRect/>
          </a:stretch>
        </p:blipFill>
        <p:spPr>
          <a:xfrm>
            <a:off x="3465830" y="1187944"/>
            <a:ext cx="8579291" cy="2749691"/>
          </a:xfrm>
          <a:prstGeom prst="rect">
            <a:avLst/>
          </a:prstGeom>
        </p:spPr>
      </p:pic>
      <p:pic>
        <p:nvPicPr>
          <p:cNvPr id="6" name="Picture 5">
            <a:extLst>
              <a:ext uri="{FF2B5EF4-FFF2-40B4-BE49-F238E27FC236}">
                <a16:creationId xmlns:a16="http://schemas.microsoft.com/office/drawing/2014/main" id="{2F0D3CB3-E429-4B58-83EB-FE134F608CC3}"/>
              </a:ext>
            </a:extLst>
          </p:cNvPr>
          <p:cNvPicPr>
            <a:picLocks noChangeAspect="1"/>
          </p:cNvPicPr>
          <p:nvPr/>
        </p:nvPicPr>
        <p:blipFill>
          <a:blip r:embed="rId5"/>
          <a:stretch>
            <a:fillRect/>
          </a:stretch>
        </p:blipFill>
        <p:spPr>
          <a:xfrm>
            <a:off x="3618428" y="4021454"/>
            <a:ext cx="8074263" cy="2527691"/>
          </a:xfrm>
          <a:prstGeom prst="rect">
            <a:avLst/>
          </a:prstGeom>
        </p:spPr>
      </p:pic>
    </p:spTree>
    <p:extLst>
      <p:ext uri="{BB962C8B-B14F-4D97-AF65-F5344CB8AC3E}">
        <p14:creationId xmlns:p14="http://schemas.microsoft.com/office/powerpoint/2010/main" val="265515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00BC6A-AD3A-40C8-8FB5-11610E46C239}"/>
              </a:ext>
            </a:extLst>
          </p:cNvPr>
          <p:cNvSpPr txBox="1"/>
          <p:nvPr/>
        </p:nvSpPr>
        <p:spPr>
          <a:xfrm>
            <a:off x="2550160" y="396239"/>
            <a:ext cx="9641840" cy="707886"/>
          </a:xfrm>
          <a:prstGeom prst="rect">
            <a:avLst/>
          </a:prstGeom>
          <a:noFill/>
        </p:spPr>
        <p:txBody>
          <a:bodyPr wrap="square" rtlCol="0">
            <a:spAutoFit/>
          </a:bodyPr>
          <a:lstStyle/>
          <a:p>
            <a:pPr algn="ctr"/>
            <a:r>
              <a:rPr lang="en-US" sz="4000" dirty="0">
                <a:latin typeface="Cooper Black" panose="0208090404030B020404" pitchFamily="18" charset="0"/>
              </a:rPr>
              <a:t>AI as an obstacle in ELT</a:t>
            </a:r>
            <a:endParaRPr lang="th-TH" sz="4000" dirty="0">
              <a:latin typeface="Cooper Black" panose="0208090404030B020404" pitchFamily="18" charset="0"/>
            </a:endParaRPr>
          </a:p>
        </p:txBody>
      </p:sp>
      <p:pic>
        <p:nvPicPr>
          <p:cNvPr id="4" name="Picture 3">
            <a:extLst>
              <a:ext uri="{FF2B5EF4-FFF2-40B4-BE49-F238E27FC236}">
                <a16:creationId xmlns:a16="http://schemas.microsoft.com/office/drawing/2014/main" id="{C3C2D72B-8B49-41F1-B8B8-FDB7DB18D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730" y="261163"/>
            <a:ext cx="2705100" cy="1685925"/>
          </a:xfrm>
          <a:prstGeom prst="rect">
            <a:avLst/>
          </a:prstGeom>
        </p:spPr>
      </p:pic>
      <p:pic>
        <p:nvPicPr>
          <p:cNvPr id="5" name="Picture 4">
            <a:extLst>
              <a:ext uri="{FF2B5EF4-FFF2-40B4-BE49-F238E27FC236}">
                <a16:creationId xmlns:a16="http://schemas.microsoft.com/office/drawing/2014/main" id="{A1937C0D-17F2-4A42-827E-6EB55E4BF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730" y="2251710"/>
            <a:ext cx="2447925" cy="1685925"/>
          </a:xfrm>
          <a:prstGeom prst="rect">
            <a:avLst/>
          </a:prstGeom>
        </p:spPr>
      </p:pic>
      <p:pic>
        <p:nvPicPr>
          <p:cNvPr id="9" name="Picture 8">
            <a:extLst>
              <a:ext uri="{FF2B5EF4-FFF2-40B4-BE49-F238E27FC236}">
                <a16:creationId xmlns:a16="http://schemas.microsoft.com/office/drawing/2014/main" id="{71157B08-76F7-42FE-B6D0-8E755C9A9D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730" y="4419282"/>
            <a:ext cx="2447925" cy="1493838"/>
          </a:xfrm>
          <a:prstGeom prst="rect">
            <a:avLst/>
          </a:prstGeom>
        </p:spPr>
      </p:pic>
      <p:pic>
        <p:nvPicPr>
          <p:cNvPr id="13" name="Picture 12">
            <a:extLst>
              <a:ext uri="{FF2B5EF4-FFF2-40B4-BE49-F238E27FC236}">
                <a16:creationId xmlns:a16="http://schemas.microsoft.com/office/drawing/2014/main" id="{59E71882-341A-47F8-B699-809D2DBD02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8472" y="1685925"/>
            <a:ext cx="3656648" cy="2433333"/>
          </a:xfrm>
          <a:prstGeom prst="rect">
            <a:avLst/>
          </a:prstGeom>
        </p:spPr>
      </p:pic>
      <p:sp>
        <p:nvSpPr>
          <p:cNvPr id="18" name="TextBox 17">
            <a:extLst>
              <a:ext uri="{FF2B5EF4-FFF2-40B4-BE49-F238E27FC236}">
                <a16:creationId xmlns:a16="http://schemas.microsoft.com/office/drawing/2014/main" id="{8F0E1F77-33F6-4728-AB0C-4DB5DF7A6460}"/>
              </a:ext>
            </a:extLst>
          </p:cNvPr>
          <p:cNvSpPr txBox="1"/>
          <p:nvPr/>
        </p:nvSpPr>
        <p:spPr>
          <a:xfrm>
            <a:off x="8371840" y="1778000"/>
            <a:ext cx="3403600" cy="1384995"/>
          </a:xfrm>
          <a:prstGeom prst="rect">
            <a:avLst/>
          </a:prstGeom>
          <a:noFill/>
        </p:spPr>
        <p:txBody>
          <a:bodyPr wrap="square" rtlCol="0">
            <a:spAutoFit/>
          </a:bodyPr>
          <a:lstStyle/>
          <a:p>
            <a:r>
              <a:rPr lang="en-US" dirty="0"/>
              <a:t>Use in-class paper-and-pencil or oral  assessments</a:t>
            </a:r>
            <a:endParaRPr lang="th-TH" dirty="0"/>
          </a:p>
        </p:txBody>
      </p:sp>
      <p:sp>
        <p:nvSpPr>
          <p:cNvPr id="19" name="TextBox 18">
            <a:extLst>
              <a:ext uri="{FF2B5EF4-FFF2-40B4-BE49-F238E27FC236}">
                <a16:creationId xmlns:a16="http://schemas.microsoft.com/office/drawing/2014/main" id="{274EB34C-D151-4A68-AA24-CD361CDA6AEC}"/>
              </a:ext>
            </a:extLst>
          </p:cNvPr>
          <p:cNvSpPr txBox="1"/>
          <p:nvPr/>
        </p:nvSpPr>
        <p:spPr>
          <a:xfrm>
            <a:off x="8442960" y="3429000"/>
            <a:ext cx="3200400" cy="1815882"/>
          </a:xfrm>
          <a:prstGeom prst="rect">
            <a:avLst/>
          </a:prstGeom>
          <a:noFill/>
        </p:spPr>
        <p:txBody>
          <a:bodyPr wrap="square" rtlCol="0">
            <a:spAutoFit/>
          </a:bodyPr>
          <a:lstStyle/>
          <a:p>
            <a:r>
              <a:rPr lang="en-US" dirty="0"/>
              <a:t>Make assignments</a:t>
            </a:r>
          </a:p>
          <a:p>
            <a:pPr marL="457200" indent="-457200">
              <a:buFont typeface="Arial" panose="020B0604020202020204" pitchFamily="34" charset="0"/>
              <a:buChar char="•"/>
            </a:pPr>
            <a:r>
              <a:rPr lang="en-US" dirty="0"/>
              <a:t>Personal</a:t>
            </a:r>
          </a:p>
          <a:p>
            <a:pPr marL="457200" indent="-457200">
              <a:buFont typeface="Arial" panose="020B0604020202020204" pitchFamily="34" charset="0"/>
              <a:buChar char="•"/>
            </a:pPr>
            <a:r>
              <a:rPr lang="en-US" dirty="0"/>
              <a:t>Meaningful</a:t>
            </a:r>
          </a:p>
          <a:p>
            <a:pPr marL="457200" indent="-457200">
              <a:buFont typeface="Arial" panose="020B0604020202020204" pitchFamily="34" charset="0"/>
              <a:buChar char="•"/>
            </a:pPr>
            <a:r>
              <a:rPr lang="en-US" dirty="0"/>
              <a:t>Real-world</a:t>
            </a:r>
            <a:endParaRPr lang="th-TH" dirty="0"/>
          </a:p>
        </p:txBody>
      </p:sp>
      <p:pic>
        <p:nvPicPr>
          <p:cNvPr id="3" name="Picture 2">
            <a:extLst>
              <a:ext uri="{FF2B5EF4-FFF2-40B4-BE49-F238E27FC236}">
                <a16:creationId xmlns:a16="http://schemas.microsoft.com/office/drawing/2014/main" id="{989A5F6F-06AA-4812-A4C8-3661F8FFF38A}"/>
              </a:ext>
            </a:extLst>
          </p:cNvPr>
          <p:cNvPicPr>
            <a:picLocks noChangeAspect="1"/>
          </p:cNvPicPr>
          <p:nvPr/>
        </p:nvPicPr>
        <p:blipFill>
          <a:blip r:embed="rId6"/>
          <a:stretch>
            <a:fillRect/>
          </a:stretch>
        </p:blipFill>
        <p:spPr>
          <a:xfrm>
            <a:off x="5249621" y="1719864"/>
            <a:ext cx="1164437" cy="1182727"/>
          </a:xfrm>
          <a:prstGeom prst="rect">
            <a:avLst/>
          </a:prstGeom>
        </p:spPr>
      </p:pic>
    </p:spTree>
    <p:extLst>
      <p:ext uri="{BB962C8B-B14F-4D97-AF65-F5344CB8AC3E}">
        <p14:creationId xmlns:p14="http://schemas.microsoft.com/office/powerpoint/2010/main" val="362552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00BC6A-AD3A-40C8-8FB5-11610E46C239}"/>
              </a:ext>
            </a:extLst>
          </p:cNvPr>
          <p:cNvSpPr txBox="1"/>
          <p:nvPr/>
        </p:nvSpPr>
        <p:spPr>
          <a:xfrm>
            <a:off x="2550160" y="396239"/>
            <a:ext cx="9641840" cy="707886"/>
          </a:xfrm>
          <a:prstGeom prst="rect">
            <a:avLst/>
          </a:prstGeom>
          <a:noFill/>
        </p:spPr>
        <p:txBody>
          <a:bodyPr wrap="square" rtlCol="0">
            <a:spAutoFit/>
          </a:bodyPr>
          <a:lstStyle/>
          <a:p>
            <a:pPr algn="ctr"/>
            <a:r>
              <a:rPr lang="en-US" sz="4000" dirty="0">
                <a:latin typeface="Cooper Black" panose="0208090404030B020404" pitchFamily="18" charset="0"/>
              </a:rPr>
              <a:t>AI as a facilitator in ELT</a:t>
            </a:r>
            <a:endParaRPr lang="th-TH" sz="4000" dirty="0">
              <a:latin typeface="Cooper Black" panose="0208090404030B020404" pitchFamily="18" charset="0"/>
            </a:endParaRPr>
          </a:p>
        </p:txBody>
      </p:sp>
      <p:pic>
        <p:nvPicPr>
          <p:cNvPr id="4" name="Picture 3">
            <a:extLst>
              <a:ext uri="{FF2B5EF4-FFF2-40B4-BE49-F238E27FC236}">
                <a16:creationId xmlns:a16="http://schemas.microsoft.com/office/drawing/2014/main" id="{C3C2D72B-8B49-41F1-B8B8-FDB7DB18D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730" y="261163"/>
            <a:ext cx="2705100" cy="1685925"/>
          </a:xfrm>
          <a:prstGeom prst="rect">
            <a:avLst/>
          </a:prstGeom>
        </p:spPr>
      </p:pic>
      <p:sp>
        <p:nvSpPr>
          <p:cNvPr id="3" name="TextBox 2">
            <a:extLst>
              <a:ext uri="{FF2B5EF4-FFF2-40B4-BE49-F238E27FC236}">
                <a16:creationId xmlns:a16="http://schemas.microsoft.com/office/drawing/2014/main" id="{1C9A6656-1A4C-44FC-B4F8-3AAA6CB5CBFD}"/>
              </a:ext>
            </a:extLst>
          </p:cNvPr>
          <p:cNvSpPr txBox="1"/>
          <p:nvPr/>
        </p:nvSpPr>
        <p:spPr>
          <a:xfrm>
            <a:off x="1005842" y="2035326"/>
            <a:ext cx="3799840" cy="400110"/>
          </a:xfrm>
          <a:prstGeom prst="rect">
            <a:avLst/>
          </a:prstGeom>
          <a:noFill/>
        </p:spPr>
        <p:txBody>
          <a:bodyPr wrap="square" rtlCol="0">
            <a:spAutoFit/>
          </a:bodyPr>
          <a:lstStyle/>
          <a:p>
            <a:r>
              <a:rPr lang="en-US" sz="2000" dirty="0"/>
              <a:t>Generate course materials</a:t>
            </a:r>
            <a:endParaRPr lang="th-TH" sz="2000" dirty="0"/>
          </a:p>
        </p:txBody>
      </p:sp>
      <p:sp>
        <p:nvSpPr>
          <p:cNvPr id="5" name="TextBox 4">
            <a:extLst>
              <a:ext uri="{FF2B5EF4-FFF2-40B4-BE49-F238E27FC236}">
                <a16:creationId xmlns:a16="http://schemas.microsoft.com/office/drawing/2014/main" id="{ADDBB8C6-433F-47BE-B43F-C1411C2990A7}"/>
              </a:ext>
            </a:extLst>
          </p:cNvPr>
          <p:cNvSpPr txBox="1"/>
          <p:nvPr/>
        </p:nvSpPr>
        <p:spPr>
          <a:xfrm>
            <a:off x="355600" y="2629741"/>
            <a:ext cx="3799840" cy="400110"/>
          </a:xfrm>
          <a:prstGeom prst="rect">
            <a:avLst/>
          </a:prstGeom>
          <a:noFill/>
        </p:spPr>
        <p:txBody>
          <a:bodyPr wrap="square" rtlCol="0">
            <a:spAutoFit/>
          </a:bodyPr>
          <a:lstStyle/>
          <a:p>
            <a:r>
              <a:rPr lang="en-US" sz="2000" dirty="0"/>
              <a:t>Generate lesson plans</a:t>
            </a:r>
            <a:endParaRPr lang="th-TH" sz="2000" dirty="0"/>
          </a:p>
        </p:txBody>
      </p:sp>
      <p:sp>
        <p:nvSpPr>
          <p:cNvPr id="6" name="TextBox 5">
            <a:extLst>
              <a:ext uri="{FF2B5EF4-FFF2-40B4-BE49-F238E27FC236}">
                <a16:creationId xmlns:a16="http://schemas.microsoft.com/office/drawing/2014/main" id="{D15DCBFF-A9E3-4D07-91D4-0DC8EE6C4E82}"/>
              </a:ext>
            </a:extLst>
          </p:cNvPr>
          <p:cNvSpPr txBox="1"/>
          <p:nvPr/>
        </p:nvSpPr>
        <p:spPr>
          <a:xfrm>
            <a:off x="1433830" y="3198833"/>
            <a:ext cx="3799840" cy="400110"/>
          </a:xfrm>
          <a:prstGeom prst="rect">
            <a:avLst/>
          </a:prstGeom>
          <a:noFill/>
        </p:spPr>
        <p:txBody>
          <a:bodyPr wrap="square" rtlCol="0">
            <a:spAutoFit/>
          </a:bodyPr>
          <a:lstStyle/>
          <a:p>
            <a:r>
              <a:rPr lang="en-US" sz="2000" dirty="0"/>
              <a:t>Generate assessment tasks</a:t>
            </a:r>
            <a:endParaRPr lang="th-TH" sz="2000" dirty="0"/>
          </a:p>
        </p:txBody>
      </p:sp>
      <p:sp>
        <p:nvSpPr>
          <p:cNvPr id="7" name="TextBox 6">
            <a:extLst>
              <a:ext uri="{FF2B5EF4-FFF2-40B4-BE49-F238E27FC236}">
                <a16:creationId xmlns:a16="http://schemas.microsoft.com/office/drawing/2014/main" id="{EB28CEC9-0C6D-47AC-AB0A-18118A80698B}"/>
              </a:ext>
            </a:extLst>
          </p:cNvPr>
          <p:cNvSpPr txBox="1"/>
          <p:nvPr/>
        </p:nvSpPr>
        <p:spPr>
          <a:xfrm>
            <a:off x="760730" y="3773804"/>
            <a:ext cx="3799840" cy="400110"/>
          </a:xfrm>
          <a:prstGeom prst="rect">
            <a:avLst/>
          </a:prstGeom>
          <a:noFill/>
        </p:spPr>
        <p:txBody>
          <a:bodyPr wrap="square" rtlCol="0">
            <a:spAutoFit/>
          </a:bodyPr>
          <a:lstStyle/>
          <a:p>
            <a:r>
              <a:rPr lang="en-US" sz="2000" dirty="0"/>
              <a:t>Evaluate student performance</a:t>
            </a:r>
            <a:endParaRPr lang="th-TH" sz="2000" dirty="0"/>
          </a:p>
        </p:txBody>
      </p:sp>
      <p:sp>
        <p:nvSpPr>
          <p:cNvPr id="8" name="TextBox 7">
            <a:extLst>
              <a:ext uri="{FF2B5EF4-FFF2-40B4-BE49-F238E27FC236}">
                <a16:creationId xmlns:a16="http://schemas.microsoft.com/office/drawing/2014/main" id="{74D17C4B-C472-44B2-BD46-4605BAB33DCE}"/>
              </a:ext>
            </a:extLst>
          </p:cNvPr>
          <p:cNvSpPr txBox="1"/>
          <p:nvPr/>
        </p:nvSpPr>
        <p:spPr>
          <a:xfrm>
            <a:off x="4029075" y="1608119"/>
            <a:ext cx="3799840" cy="400110"/>
          </a:xfrm>
          <a:prstGeom prst="rect">
            <a:avLst/>
          </a:prstGeom>
          <a:noFill/>
        </p:spPr>
        <p:txBody>
          <a:bodyPr wrap="square" rtlCol="0">
            <a:spAutoFit/>
          </a:bodyPr>
          <a:lstStyle/>
          <a:p>
            <a:r>
              <a:rPr lang="en-US" sz="2000" dirty="0"/>
              <a:t>Answer questions</a:t>
            </a:r>
            <a:endParaRPr lang="th-TH" sz="2000" dirty="0"/>
          </a:p>
        </p:txBody>
      </p:sp>
      <p:sp>
        <p:nvSpPr>
          <p:cNvPr id="9" name="TextBox 8">
            <a:extLst>
              <a:ext uri="{FF2B5EF4-FFF2-40B4-BE49-F238E27FC236}">
                <a16:creationId xmlns:a16="http://schemas.microsoft.com/office/drawing/2014/main" id="{8AE73B4F-1478-4810-BCCD-C173C012B065}"/>
              </a:ext>
            </a:extLst>
          </p:cNvPr>
          <p:cNvSpPr txBox="1"/>
          <p:nvPr/>
        </p:nvSpPr>
        <p:spPr>
          <a:xfrm>
            <a:off x="4876800" y="2191313"/>
            <a:ext cx="3799840" cy="400110"/>
          </a:xfrm>
          <a:prstGeom prst="rect">
            <a:avLst/>
          </a:prstGeom>
          <a:noFill/>
        </p:spPr>
        <p:txBody>
          <a:bodyPr wrap="square" rtlCol="0">
            <a:spAutoFit/>
          </a:bodyPr>
          <a:lstStyle/>
          <a:p>
            <a:r>
              <a:rPr lang="en-US" sz="2000" dirty="0" err="1"/>
              <a:t>Summarise</a:t>
            </a:r>
            <a:r>
              <a:rPr lang="en-US" sz="2000" dirty="0"/>
              <a:t> information</a:t>
            </a:r>
            <a:endParaRPr lang="th-TH" sz="2000" dirty="0"/>
          </a:p>
        </p:txBody>
      </p:sp>
      <p:sp>
        <p:nvSpPr>
          <p:cNvPr id="10" name="TextBox 9">
            <a:extLst>
              <a:ext uri="{FF2B5EF4-FFF2-40B4-BE49-F238E27FC236}">
                <a16:creationId xmlns:a16="http://schemas.microsoft.com/office/drawing/2014/main" id="{E76A4189-1207-4D67-8F53-9A2F9BDA01E2}"/>
              </a:ext>
            </a:extLst>
          </p:cNvPr>
          <p:cNvSpPr txBox="1"/>
          <p:nvPr/>
        </p:nvSpPr>
        <p:spPr>
          <a:xfrm>
            <a:off x="4673602" y="2782692"/>
            <a:ext cx="3799840" cy="400110"/>
          </a:xfrm>
          <a:prstGeom prst="rect">
            <a:avLst/>
          </a:prstGeom>
          <a:noFill/>
        </p:spPr>
        <p:txBody>
          <a:bodyPr wrap="square" rtlCol="0">
            <a:spAutoFit/>
          </a:bodyPr>
          <a:lstStyle/>
          <a:p>
            <a:r>
              <a:rPr lang="en-US" sz="2000" dirty="0"/>
              <a:t>Prepare for exams</a:t>
            </a:r>
            <a:endParaRPr lang="th-TH" sz="2000" dirty="0"/>
          </a:p>
        </p:txBody>
      </p:sp>
      <p:sp>
        <p:nvSpPr>
          <p:cNvPr id="11" name="TextBox 10">
            <a:extLst>
              <a:ext uri="{FF2B5EF4-FFF2-40B4-BE49-F238E27FC236}">
                <a16:creationId xmlns:a16="http://schemas.microsoft.com/office/drawing/2014/main" id="{866C3C25-443A-4803-ABCA-93CC30CD5CE7}"/>
              </a:ext>
            </a:extLst>
          </p:cNvPr>
          <p:cNvSpPr txBox="1"/>
          <p:nvPr/>
        </p:nvSpPr>
        <p:spPr>
          <a:xfrm>
            <a:off x="5440680" y="3422621"/>
            <a:ext cx="3799840" cy="400110"/>
          </a:xfrm>
          <a:prstGeom prst="rect">
            <a:avLst/>
          </a:prstGeom>
          <a:noFill/>
        </p:spPr>
        <p:txBody>
          <a:bodyPr wrap="square" rtlCol="0">
            <a:spAutoFit/>
          </a:bodyPr>
          <a:lstStyle/>
          <a:p>
            <a:r>
              <a:rPr lang="en-US" sz="2000" dirty="0"/>
              <a:t>Assist drafting</a:t>
            </a:r>
            <a:endParaRPr lang="th-TH" sz="2000" dirty="0"/>
          </a:p>
        </p:txBody>
      </p:sp>
      <p:sp>
        <p:nvSpPr>
          <p:cNvPr id="12" name="TextBox 11">
            <a:extLst>
              <a:ext uri="{FF2B5EF4-FFF2-40B4-BE49-F238E27FC236}">
                <a16:creationId xmlns:a16="http://schemas.microsoft.com/office/drawing/2014/main" id="{6E143CF8-4F55-4052-B7D7-8B4F92EBE63D}"/>
              </a:ext>
            </a:extLst>
          </p:cNvPr>
          <p:cNvSpPr txBox="1"/>
          <p:nvPr/>
        </p:nvSpPr>
        <p:spPr>
          <a:xfrm>
            <a:off x="4349754" y="4039794"/>
            <a:ext cx="3799840" cy="400110"/>
          </a:xfrm>
          <a:prstGeom prst="rect">
            <a:avLst/>
          </a:prstGeom>
          <a:noFill/>
        </p:spPr>
        <p:txBody>
          <a:bodyPr wrap="square" rtlCol="0">
            <a:spAutoFit/>
          </a:bodyPr>
          <a:lstStyle/>
          <a:p>
            <a:r>
              <a:rPr lang="en-US" sz="2000" dirty="0"/>
              <a:t>Provide feedback</a:t>
            </a:r>
            <a:endParaRPr lang="th-TH" sz="2000" dirty="0"/>
          </a:p>
        </p:txBody>
      </p:sp>
      <p:sp>
        <p:nvSpPr>
          <p:cNvPr id="13" name="TextBox 12">
            <a:extLst>
              <a:ext uri="{FF2B5EF4-FFF2-40B4-BE49-F238E27FC236}">
                <a16:creationId xmlns:a16="http://schemas.microsoft.com/office/drawing/2014/main" id="{41C3DE42-AA47-4176-8F28-879C5915D231}"/>
              </a:ext>
            </a:extLst>
          </p:cNvPr>
          <p:cNvSpPr txBox="1"/>
          <p:nvPr/>
        </p:nvSpPr>
        <p:spPr>
          <a:xfrm>
            <a:off x="5471160" y="4554808"/>
            <a:ext cx="3799840" cy="400110"/>
          </a:xfrm>
          <a:prstGeom prst="rect">
            <a:avLst/>
          </a:prstGeom>
          <a:noFill/>
        </p:spPr>
        <p:txBody>
          <a:bodyPr wrap="square" rtlCol="0">
            <a:spAutoFit/>
          </a:bodyPr>
          <a:lstStyle/>
          <a:p>
            <a:r>
              <a:rPr lang="en-US" sz="2000" dirty="0"/>
              <a:t>Identify meanings of words</a:t>
            </a:r>
            <a:endParaRPr lang="th-TH" sz="2000" dirty="0"/>
          </a:p>
        </p:txBody>
      </p:sp>
      <p:sp>
        <p:nvSpPr>
          <p:cNvPr id="14" name="TextBox 13">
            <a:extLst>
              <a:ext uri="{FF2B5EF4-FFF2-40B4-BE49-F238E27FC236}">
                <a16:creationId xmlns:a16="http://schemas.microsoft.com/office/drawing/2014/main" id="{9D3EAE3F-E824-493E-970D-ACE829827E17}"/>
              </a:ext>
            </a:extLst>
          </p:cNvPr>
          <p:cNvSpPr txBox="1"/>
          <p:nvPr/>
        </p:nvSpPr>
        <p:spPr>
          <a:xfrm>
            <a:off x="4876800" y="5085462"/>
            <a:ext cx="3799840" cy="400110"/>
          </a:xfrm>
          <a:prstGeom prst="rect">
            <a:avLst/>
          </a:prstGeom>
          <a:noFill/>
        </p:spPr>
        <p:txBody>
          <a:bodyPr wrap="square" rtlCol="0">
            <a:spAutoFit/>
          </a:bodyPr>
          <a:lstStyle/>
          <a:p>
            <a:r>
              <a:rPr lang="en-US" sz="2000" dirty="0"/>
              <a:t>Explain mistakes</a:t>
            </a:r>
            <a:endParaRPr lang="th-TH" sz="2000" dirty="0"/>
          </a:p>
        </p:txBody>
      </p:sp>
      <p:sp>
        <p:nvSpPr>
          <p:cNvPr id="15" name="TextBox 14">
            <a:extLst>
              <a:ext uri="{FF2B5EF4-FFF2-40B4-BE49-F238E27FC236}">
                <a16:creationId xmlns:a16="http://schemas.microsoft.com/office/drawing/2014/main" id="{85D963A5-012D-4D43-9FE5-E13D452A6771}"/>
              </a:ext>
            </a:extLst>
          </p:cNvPr>
          <p:cNvSpPr txBox="1"/>
          <p:nvPr/>
        </p:nvSpPr>
        <p:spPr>
          <a:xfrm>
            <a:off x="5618480" y="5596709"/>
            <a:ext cx="3799840" cy="400110"/>
          </a:xfrm>
          <a:prstGeom prst="rect">
            <a:avLst/>
          </a:prstGeom>
          <a:noFill/>
        </p:spPr>
        <p:txBody>
          <a:bodyPr wrap="square" rtlCol="0">
            <a:spAutoFit/>
          </a:bodyPr>
          <a:lstStyle/>
          <a:p>
            <a:r>
              <a:rPr lang="en-US" sz="2000" dirty="0"/>
              <a:t>Correct mistakes</a:t>
            </a:r>
            <a:endParaRPr lang="th-TH" sz="2000" dirty="0"/>
          </a:p>
        </p:txBody>
      </p:sp>
      <p:sp>
        <p:nvSpPr>
          <p:cNvPr id="16" name="TextBox 15">
            <a:extLst>
              <a:ext uri="{FF2B5EF4-FFF2-40B4-BE49-F238E27FC236}">
                <a16:creationId xmlns:a16="http://schemas.microsoft.com/office/drawing/2014/main" id="{E70C7748-8E9C-43C8-8191-08391429C612}"/>
              </a:ext>
            </a:extLst>
          </p:cNvPr>
          <p:cNvSpPr txBox="1"/>
          <p:nvPr/>
        </p:nvSpPr>
        <p:spPr>
          <a:xfrm>
            <a:off x="4029075" y="6106160"/>
            <a:ext cx="3799840" cy="400110"/>
          </a:xfrm>
          <a:prstGeom prst="rect">
            <a:avLst/>
          </a:prstGeom>
          <a:noFill/>
        </p:spPr>
        <p:txBody>
          <a:bodyPr wrap="square" rtlCol="0">
            <a:spAutoFit/>
          </a:bodyPr>
          <a:lstStyle/>
          <a:p>
            <a:r>
              <a:rPr lang="en-US" sz="2000" dirty="0"/>
              <a:t>Create genre-specific texts</a:t>
            </a:r>
            <a:endParaRPr lang="th-TH" sz="2000" dirty="0"/>
          </a:p>
        </p:txBody>
      </p:sp>
      <p:sp>
        <p:nvSpPr>
          <p:cNvPr id="17" name="TextBox 16">
            <a:extLst>
              <a:ext uri="{FF2B5EF4-FFF2-40B4-BE49-F238E27FC236}">
                <a16:creationId xmlns:a16="http://schemas.microsoft.com/office/drawing/2014/main" id="{0040B4FF-BC68-45DC-A780-CDFA4F237C99}"/>
              </a:ext>
            </a:extLst>
          </p:cNvPr>
          <p:cNvSpPr txBox="1"/>
          <p:nvPr/>
        </p:nvSpPr>
        <p:spPr>
          <a:xfrm>
            <a:off x="7518400" y="1708983"/>
            <a:ext cx="3799840" cy="400110"/>
          </a:xfrm>
          <a:prstGeom prst="rect">
            <a:avLst/>
          </a:prstGeom>
          <a:noFill/>
        </p:spPr>
        <p:txBody>
          <a:bodyPr wrap="square" rtlCol="0">
            <a:spAutoFit/>
          </a:bodyPr>
          <a:lstStyle/>
          <a:p>
            <a:r>
              <a:rPr lang="en-US" sz="2000" dirty="0"/>
              <a:t>Identify genre structures</a:t>
            </a:r>
            <a:endParaRPr lang="th-TH" sz="2000" dirty="0"/>
          </a:p>
        </p:txBody>
      </p:sp>
      <p:sp>
        <p:nvSpPr>
          <p:cNvPr id="18" name="TextBox 17">
            <a:extLst>
              <a:ext uri="{FF2B5EF4-FFF2-40B4-BE49-F238E27FC236}">
                <a16:creationId xmlns:a16="http://schemas.microsoft.com/office/drawing/2014/main" id="{BCDFE4EC-932B-4B8D-AA81-EDBD4F6AEB53}"/>
              </a:ext>
            </a:extLst>
          </p:cNvPr>
          <p:cNvSpPr txBox="1"/>
          <p:nvPr/>
        </p:nvSpPr>
        <p:spPr>
          <a:xfrm>
            <a:off x="8392160" y="2163256"/>
            <a:ext cx="3799840" cy="400110"/>
          </a:xfrm>
          <a:prstGeom prst="rect">
            <a:avLst/>
          </a:prstGeom>
          <a:noFill/>
        </p:spPr>
        <p:txBody>
          <a:bodyPr wrap="square" rtlCol="0">
            <a:spAutoFit/>
          </a:bodyPr>
          <a:lstStyle/>
          <a:p>
            <a:r>
              <a:rPr lang="en-US" sz="2000" dirty="0"/>
              <a:t>Provide example sentences</a:t>
            </a:r>
            <a:endParaRPr lang="th-TH" sz="2000" dirty="0"/>
          </a:p>
        </p:txBody>
      </p:sp>
      <p:sp>
        <p:nvSpPr>
          <p:cNvPr id="19" name="TextBox 18">
            <a:extLst>
              <a:ext uri="{FF2B5EF4-FFF2-40B4-BE49-F238E27FC236}">
                <a16:creationId xmlns:a16="http://schemas.microsoft.com/office/drawing/2014/main" id="{6123E800-0DFF-4E0F-A7FB-F77D7ACAB4CB}"/>
              </a:ext>
            </a:extLst>
          </p:cNvPr>
          <p:cNvSpPr txBox="1"/>
          <p:nvPr/>
        </p:nvSpPr>
        <p:spPr>
          <a:xfrm>
            <a:off x="7518400" y="2768293"/>
            <a:ext cx="3799840" cy="400110"/>
          </a:xfrm>
          <a:prstGeom prst="rect">
            <a:avLst/>
          </a:prstGeom>
          <a:noFill/>
        </p:spPr>
        <p:txBody>
          <a:bodyPr wrap="square" rtlCol="0">
            <a:spAutoFit/>
          </a:bodyPr>
          <a:lstStyle/>
          <a:p>
            <a:r>
              <a:rPr lang="en-US" sz="2000" dirty="0"/>
              <a:t>Provide translations</a:t>
            </a:r>
            <a:endParaRPr lang="th-TH" sz="2000" dirty="0"/>
          </a:p>
        </p:txBody>
      </p:sp>
      <p:sp>
        <p:nvSpPr>
          <p:cNvPr id="20" name="TextBox 19">
            <a:extLst>
              <a:ext uri="{FF2B5EF4-FFF2-40B4-BE49-F238E27FC236}">
                <a16:creationId xmlns:a16="http://schemas.microsoft.com/office/drawing/2014/main" id="{CF26AA19-71EC-479E-8028-9343B69C282F}"/>
              </a:ext>
            </a:extLst>
          </p:cNvPr>
          <p:cNvSpPr txBox="1"/>
          <p:nvPr/>
        </p:nvSpPr>
        <p:spPr>
          <a:xfrm>
            <a:off x="8686800" y="3278686"/>
            <a:ext cx="3799840" cy="400110"/>
          </a:xfrm>
          <a:prstGeom prst="rect">
            <a:avLst/>
          </a:prstGeom>
          <a:noFill/>
        </p:spPr>
        <p:txBody>
          <a:bodyPr wrap="square" rtlCol="0">
            <a:spAutoFit/>
          </a:bodyPr>
          <a:lstStyle/>
          <a:p>
            <a:r>
              <a:rPr lang="en-US" sz="2000" dirty="0"/>
              <a:t>Highlight important phrases</a:t>
            </a:r>
            <a:endParaRPr lang="th-TH" sz="2000" dirty="0"/>
          </a:p>
        </p:txBody>
      </p:sp>
      <p:sp>
        <p:nvSpPr>
          <p:cNvPr id="21" name="TextBox 20">
            <a:extLst>
              <a:ext uri="{FF2B5EF4-FFF2-40B4-BE49-F238E27FC236}">
                <a16:creationId xmlns:a16="http://schemas.microsoft.com/office/drawing/2014/main" id="{C286062D-1727-4936-A721-B9E20B6576A4}"/>
              </a:ext>
            </a:extLst>
          </p:cNvPr>
          <p:cNvSpPr txBox="1"/>
          <p:nvPr/>
        </p:nvSpPr>
        <p:spPr>
          <a:xfrm>
            <a:off x="7828915" y="3932155"/>
            <a:ext cx="3799840" cy="400110"/>
          </a:xfrm>
          <a:prstGeom prst="rect">
            <a:avLst/>
          </a:prstGeom>
          <a:noFill/>
        </p:spPr>
        <p:txBody>
          <a:bodyPr wrap="square" rtlCol="0">
            <a:spAutoFit/>
          </a:bodyPr>
          <a:lstStyle/>
          <a:p>
            <a:r>
              <a:rPr lang="en-US" sz="2000" dirty="0"/>
              <a:t>Explain grammar</a:t>
            </a:r>
            <a:endParaRPr lang="th-TH" sz="2000" dirty="0"/>
          </a:p>
        </p:txBody>
      </p:sp>
      <p:sp>
        <p:nvSpPr>
          <p:cNvPr id="22" name="TextBox 21">
            <a:extLst>
              <a:ext uri="{FF2B5EF4-FFF2-40B4-BE49-F238E27FC236}">
                <a16:creationId xmlns:a16="http://schemas.microsoft.com/office/drawing/2014/main" id="{1BAF5FEC-0918-43B0-BA03-054DBA73182B}"/>
              </a:ext>
            </a:extLst>
          </p:cNvPr>
          <p:cNvSpPr txBox="1"/>
          <p:nvPr/>
        </p:nvSpPr>
        <p:spPr>
          <a:xfrm>
            <a:off x="8392160" y="4940976"/>
            <a:ext cx="3799840" cy="400110"/>
          </a:xfrm>
          <a:prstGeom prst="rect">
            <a:avLst/>
          </a:prstGeom>
          <a:noFill/>
        </p:spPr>
        <p:txBody>
          <a:bodyPr wrap="square" rtlCol="0">
            <a:spAutoFit/>
          </a:bodyPr>
          <a:lstStyle/>
          <a:p>
            <a:r>
              <a:rPr lang="en-US" sz="2000" dirty="0"/>
              <a:t>Suggest style improvements</a:t>
            </a:r>
            <a:endParaRPr lang="th-TH" sz="2000" dirty="0"/>
          </a:p>
        </p:txBody>
      </p:sp>
      <p:sp>
        <p:nvSpPr>
          <p:cNvPr id="23" name="TextBox 22">
            <a:extLst>
              <a:ext uri="{FF2B5EF4-FFF2-40B4-BE49-F238E27FC236}">
                <a16:creationId xmlns:a16="http://schemas.microsoft.com/office/drawing/2014/main" id="{E80A48A6-098F-47E7-8D3F-F718EC82F584}"/>
              </a:ext>
            </a:extLst>
          </p:cNvPr>
          <p:cNvSpPr txBox="1"/>
          <p:nvPr/>
        </p:nvSpPr>
        <p:spPr>
          <a:xfrm>
            <a:off x="7828915" y="5487368"/>
            <a:ext cx="4409438" cy="400110"/>
          </a:xfrm>
          <a:prstGeom prst="rect">
            <a:avLst/>
          </a:prstGeom>
          <a:noFill/>
        </p:spPr>
        <p:txBody>
          <a:bodyPr wrap="square" rtlCol="0">
            <a:spAutoFit/>
          </a:bodyPr>
          <a:lstStyle/>
          <a:p>
            <a:r>
              <a:rPr lang="en-US" sz="2000" dirty="0"/>
              <a:t>Provide step-by-step solutions</a:t>
            </a:r>
            <a:endParaRPr lang="th-TH" sz="2000" dirty="0"/>
          </a:p>
        </p:txBody>
      </p:sp>
      <p:sp>
        <p:nvSpPr>
          <p:cNvPr id="24" name="TextBox 23">
            <a:extLst>
              <a:ext uri="{FF2B5EF4-FFF2-40B4-BE49-F238E27FC236}">
                <a16:creationId xmlns:a16="http://schemas.microsoft.com/office/drawing/2014/main" id="{D5424D1E-34B4-4DAD-9428-B18D3C3C95CE}"/>
              </a:ext>
            </a:extLst>
          </p:cNvPr>
          <p:cNvSpPr txBox="1"/>
          <p:nvPr/>
        </p:nvSpPr>
        <p:spPr>
          <a:xfrm>
            <a:off x="8149594" y="6067855"/>
            <a:ext cx="3799840" cy="400110"/>
          </a:xfrm>
          <a:prstGeom prst="rect">
            <a:avLst/>
          </a:prstGeom>
          <a:noFill/>
        </p:spPr>
        <p:txBody>
          <a:bodyPr wrap="square" rtlCol="0">
            <a:spAutoFit/>
          </a:bodyPr>
          <a:lstStyle/>
          <a:p>
            <a:r>
              <a:rPr lang="en-US" sz="2000" dirty="0"/>
              <a:t>Generate essay outlines</a:t>
            </a:r>
            <a:endParaRPr lang="th-TH" sz="2000" dirty="0"/>
          </a:p>
        </p:txBody>
      </p:sp>
      <p:sp>
        <p:nvSpPr>
          <p:cNvPr id="25" name="TextBox 24">
            <a:extLst>
              <a:ext uri="{FF2B5EF4-FFF2-40B4-BE49-F238E27FC236}">
                <a16:creationId xmlns:a16="http://schemas.microsoft.com/office/drawing/2014/main" id="{393F8710-EAE1-47E3-8B97-319A8C640451}"/>
              </a:ext>
            </a:extLst>
          </p:cNvPr>
          <p:cNvSpPr txBox="1"/>
          <p:nvPr/>
        </p:nvSpPr>
        <p:spPr>
          <a:xfrm>
            <a:off x="513715" y="4809127"/>
            <a:ext cx="3291840" cy="1015663"/>
          </a:xfrm>
          <a:prstGeom prst="rect">
            <a:avLst/>
          </a:prstGeom>
          <a:noFill/>
        </p:spPr>
        <p:txBody>
          <a:bodyPr wrap="square" rtlCol="0">
            <a:spAutoFit/>
          </a:bodyPr>
          <a:lstStyle/>
          <a:p>
            <a:r>
              <a:rPr lang="en-US" sz="2000" dirty="0">
                <a:solidFill>
                  <a:srgbClr val="002060"/>
                </a:solidFill>
              </a:rPr>
              <a:t>Lo (2023)</a:t>
            </a:r>
          </a:p>
          <a:p>
            <a:r>
              <a:rPr lang="en-US" sz="2000" dirty="0" err="1">
                <a:solidFill>
                  <a:srgbClr val="002060"/>
                </a:solidFill>
              </a:rPr>
              <a:t>Kohnke</a:t>
            </a:r>
            <a:r>
              <a:rPr lang="en-US" sz="2000" dirty="0">
                <a:solidFill>
                  <a:srgbClr val="002060"/>
                </a:solidFill>
              </a:rPr>
              <a:t> et al. (2023)</a:t>
            </a:r>
          </a:p>
          <a:p>
            <a:r>
              <a:rPr lang="en-US" sz="2000" dirty="0" err="1">
                <a:solidFill>
                  <a:srgbClr val="002060"/>
                </a:solidFill>
              </a:rPr>
              <a:t>Kasneci</a:t>
            </a:r>
            <a:r>
              <a:rPr lang="en-US" sz="2000" dirty="0">
                <a:solidFill>
                  <a:srgbClr val="002060"/>
                </a:solidFill>
              </a:rPr>
              <a:t> et al. (2023)</a:t>
            </a:r>
            <a:endParaRPr lang="th-TH" sz="2000" dirty="0">
              <a:solidFill>
                <a:srgbClr val="002060"/>
              </a:solidFill>
            </a:endParaRPr>
          </a:p>
        </p:txBody>
      </p:sp>
    </p:spTree>
    <p:extLst>
      <p:ext uri="{BB962C8B-B14F-4D97-AF65-F5344CB8AC3E}">
        <p14:creationId xmlns:p14="http://schemas.microsoft.com/office/powerpoint/2010/main" val="30422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9F8DDF-C69B-4FCD-AF1E-74B7B9F48FCA}"/>
              </a:ext>
            </a:extLst>
          </p:cNvPr>
          <p:cNvPicPr>
            <a:picLocks noChangeAspect="1"/>
          </p:cNvPicPr>
          <p:nvPr/>
        </p:nvPicPr>
        <p:blipFill rotWithShape="1">
          <a:blip r:embed="rId2"/>
          <a:srcRect b="9467"/>
          <a:stretch/>
        </p:blipFill>
        <p:spPr>
          <a:xfrm>
            <a:off x="5954075" y="1839277"/>
            <a:ext cx="5004933" cy="4551363"/>
          </a:xfrm>
          <a:prstGeom prst="rect">
            <a:avLst/>
          </a:prstGeom>
        </p:spPr>
      </p:pic>
      <p:sp>
        <p:nvSpPr>
          <p:cNvPr id="3" name="TextBox 2">
            <a:extLst>
              <a:ext uri="{FF2B5EF4-FFF2-40B4-BE49-F238E27FC236}">
                <a16:creationId xmlns:a16="http://schemas.microsoft.com/office/drawing/2014/main" id="{2ADC592D-DF09-4068-8DAD-D1C6ED507E86}"/>
              </a:ext>
            </a:extLst>
          </p:cNvPr>
          <p:cNvSpPr txBox="1"/>
          <p:nvPr/>
        </p:nvSpPr>
        <p:spPr>
          <a:xfrm>
            <a:off x="711200" y="2397760"/>
            <a:ext cx="4907280" cy="2862322"/>
          </a:xfrm>
          <a:prstGeom prst="rect">
            <a:avLst/>
          </a:prstGeom>
          <a:noFill/>
        </p:spPr>
        <p:txBody>
          <a:bodyPr wrap="square" rtlCol="0">
            <a:spAutoFit/>
          </a:bodyPr>
          <a:lstStyle/>
          <a:p>
            <a:r>
              <a:rPr lang="en-US" sz="3600" dirty="0">
                <a:latin typeface="Cooper Black" panose="0208090404030B020404" pitchFamily="18" charset="0"/>
              </a:rPr>
              <a:t>Facilitating traditional educational paradigms and practices</a:t>
            </a:r>
            <a:endParaRPr lang="th-TH" sz="3600" dirty="0">
              <a:latin typeface="Cooper Black" panose="0208090404030B020404" pitchFamily="18" charset="0"/>
            </a:endParaRPr>
          </a:p>
        </p:txBody>
      </p:sp>
      <p:sp>
        <p:nvSpPr>
          <p:cNvPr id="5" name="TextBox 4">
            <a:extLst>
              <a:ext uri="{FF2B5EF4-FFF2-40B4-BE49-F238E27FC236}">
                <a16:creationId xmlns:a16="http://schemas.microsoft.com/office/drawing/2014/main" id="{071EB0EF-12CD-47FE-9D16-2A97D4004E15}"/>
              </a:ext>
            </a:extLst>
          </p:cNvPr>
          <p:cNvSpPr txBox="1"/>
          <p:nvPr/>
        </p:nvSpPr>
        <p:spPr>
          <a:xfrm>
            <a:off x="2789235" y="467360"/>
            <a:ext cx="9641840" cy="707886"/>
          </a:xfrm>
          <a:prstGeom prst="rect">
            <a:avLst/>
          </a:prstGeom>
          <a:noFill/>
        </p:spPr>
        <p:txBody>
          <a:bodyPr wrap="square" rtlCol="0">
            <a:spAutoFit/>
          </a:bodyPr>
          <a:lstStyle/>
          <a:p>
            <a:pPr algn="ctr"/>
            <a:r>
              <a:rPr lang="en-US" sz="4000" dirty="0">
                <a:latin typeface="Cooper Black" panose="0208090404030B020404" pitchFamily="18" charset="0"/>
              </a:rPr>
              <a:t>AI as a facilitator in ELT</a:t>
            </a:r>
            <a:endParaRPr lang="th-TH" sz="4000" dirty="0">
              <a:latin typeface="Cooper Black" panose="0208090404030B020404" pitchFamily="18" charset="0"/>
            </a:endParaRPr>
          </a:p>
        </p:txBody>
      </p:sp>
      <p:pic>
        <p:nvPicPr>
          <p:cNvPr id="4" name="Picture 3">
            <a:extLst>
              <a:ext uri="{FF2B5EF4-FFF2-40B4-BE49-F238E27FC236}">
                <a16:creationId xmlns:a16="http://schemas.microsoft.com/office/drawing/2014/main" id="{E00152E6-CDF1-41DF-BDD1-70B13ABE95DF}"/>
              </a:ext>
            </a:extLst>
          </p:cNvPr>
          <p:cNvPicPr>
            <a:picLocks noChangeAspect="1"/>
          </p:cNvPicPr>
          <p:nvPr/>
        </p:nvPicPr>
        <p:blipFill>
          <a:blip r:embed="rId3"/>
          <a:stretch>
            <a:fillRect/>
          </a:stretch>
        </p:blipFill>
        <p:spPr>
          <a:xfrm>
            <a:off x="711200" y="240719"/>
            <a:ext cx="2706859" cy="1682642"/>
          </a:xfrm>
          <a:prstGeom prst="rect">
            <a:avLst/>
          </a:prstGeom>
        </p:spPr>
      </p:pic>
    </p:spTree>
    <p:extLst>
      <p:ext uri="{BB962C8B-B14F-4D97-AF65-F5344CB8AC3E}">
        <p14:creationId xmlns:p14="http://schemas.microsoft.com/office/powerpoint/2010/main" val="2222516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52CD6B-965D-4F21-B669-0F14AE40F6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30" y="172115"/>
            <a:ext cx="2705100" cy="1685925"/>
          </a:xfrm>
          <a:prstGeom prst="rect">
            <a:avLst/>
          </a:prstGeom>
        </p:spPr>
      </p:pic>
      <p:sp>
        <p:nvSpPr>
          <p:cNvPr id="4" name="TextBox 3">
            <a:extLst>
              <a:ext uri="{FF2B5EF4-FFF2-40B4-BE49-F238E27FC236}">
                <a16:creationId xmlns:a16="http://schemas.microsoft.com/office/drawing/2014/main" id="{E78C549C-8CAC-4713-8B9C-92E34985A4C0}"/>
              </a:ext>
            </a:extLst>
          </p:cNvPr>
          <p:cNvSpPr txBox="1"/>
          <p:nvPr/>
        </p:nvSpPr>
        <p:spPr>
          <a:xfrm>
            <a:off x="2789235" y="467360"/>
            <a:ext cx="9641840" cy="707886"/>
          </a:xfrm>
          <a:prstGeom prst="rect">
            <a:avLst/>
          </a:prstGeom>
          <a:noFill/>
        </p:spPr>
        <p:txBody>
          <a:bodyPr wrap="square" rtlCol="0">
            <a:spAutoFit/>
          </a:bodyPr>
          <a:lstStyle/>
          <a:p>
            <a:pPr algn="ctr"/>
            <a:r>
              <a:rPr lang="en-US" sz="4000" dirty="0">
                <a:latin typeface="Cooper Black" panose="0208090404030B020404" pitchFamily="18" charset="0"/>
              </a:rPr>
              <a:t>AI as a facilitator of research</a:t>
            </a:r>
            <a:endParaRPr lang="th-TH" sz="4000" dirty="0">
              <a:latin typeface="Cooper Black" panose="0208090404030B020404" pitchFamily="18" charset="0"/>
            </a:endParaRPr>
          </a:p>
        </p:txBody>
      </p:sp>
      <p:pic>
        <p:nvPicPr>
          <p:cNvPr id="5" name="Picture 4">
            <a:extLst>
              <a:ext uri="{FF2B5EF4-FFF2-40B4-BE49-F238E27FC236}">
                <a16:creationId xmlns:a16="http://schemas.microsoft.com/office/drawing/2014/main" id="{652747EC-6970-41E6-A1FE-93DAA23B3A97}"/>
              </a:ext>
            </a:extLst>
          </p:cNvPr>
          <p:cNvPicPr>
            <a:picLocks noChangeAspect="1"/>
          </p:cNvPicPr>
          <p:nvPr/>
        </p:nvPicPr>
        <p:blipFill>
          <a:blip r:embed="rId3"/>
          <a:stretch>
            <a:fillRect/>
          </a:stretch>
        </p:blipFill>
        <p:spPr>
          <a:xfrm>
            <a:off x="1500051" y="2153285"/>
            <a:ext cx="2038350" cy="2247900"/>
          </a:xfrm>
          <a:prstGeom prst="rect">
            <a:avLst/>
          </a:prstGeom>
        </p:spPr>
      </p:pic>
      <p:sp>
        <p:nvSpPr>
          <p:cNvPr id="6" name="TextBox 5">
            <a:extLst>
              <a:ext uri="{FF2B5EF4-FFF2-40B4-BE49-F238E27FC236}">
                <a16:creationId xmlns:a16="http://schemas.microsoft.com/office/drawing/2014/main" id="{9C6AC8FB-4CE3-4976-8438-923EAEA0C877}"/>
              </a:ext>
            </a:extLst>
          </p:cNvPr>
          <p:cNvSpPr txBox="1"/>
          <p:nvPr/>
        </p:nvSpPr>
        <p:spPr>
          <a:xfrm>
            <a:off x="4191067" y="1175246"/>
            <a:ext cx="6955971" cy="5262979"/>
          </a:xfrm>
          <a:prstGeom prst="rect">
            <a:avLst/>
          </a:prstGeom>
          <a:noFill/>
        </p:spPr>
        <p:txBody>
          <a:bodyPr wrap="square" rtlCol="0">
            <a:spAutoFit/>
          </a:bodyPr>
          <a:lstStyle/>
          <a:p>
            <a:r>
              <a:rPr lang="en-US" dirty="0"/>
              <a:t>Where authors use generative artificial intelligence (AI) and AI-assisted technologies in the writing process, </a:t>
            </a:r>
            <a:r>
              <a:rPr lang="en-US" b="1" dirty="0"/>
              <a:t>authors should only use these technologies to improve readability and language</a:t>
            </a:r>
            <a:r>
              <a:rPr lang="en-US" dirty="0"/>
              <a:t>. Applying the technology should be done with human oversight and control, and authors should carefully review and edit the result, as AI can generate authoritative-sounding output that can be incorrect, incomplete or biased. AI and AI-assisted technologies should not be listed as an author or co-author, or be cited as an author.</a:t>
            </a:r>
            <a:endParaRPr lang="th-TH" dirty="0"/>
          </a:p>
        </p:txBody>
      </p:sp>
    </p:spTree>
    <p:extLst>
      <p:ext uri="{BB962C8B-B14F-4D97-AF65-F5344CB8AC3E}">
        <p14:creationId xmlns:p14="http://schemas.microsoft.com/office/powerpoint/2010/main" val="396290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0879D3-5C16-4D1F-B25D-B1AF9AD93C8F}"/>
              </a:ext>
            </a:extLst>
          </p:cNvPr>
          <p:cNvPicPr>
            <a:picLocks noChangeAspect="1"/>
          </p:cNvPicPr>
          <p:nvPr/>
        </p:nvPicPr>
        <p:blipFill>
          <a:blip r:embed="rId2"/>
          <a:stretch>
            <a:fillRect/>
          </a:stretch>
        </p:blipFill>
        <p:spPr>
          <a:xfrm>
            <a:off x="3247978" y="1221481"/>
            <a:ext cx="2466975" cy="1847850"/>
          </a:xfrm>
          <a:prstGeom prst="rect">
            <a:avLst/>
          </a:prstGeom>
        </p:spPr>
      </p:pic>
      <p:pic>
        <p:nvPicPr>
          <p:cNvPr id="3" name="Picture 2">
            <a:extLst>
              <a:ext uri="{FF2B5EF4-FFF2-40B4-BE49-F238E27FC236}">
                <a16:creationId xmlns:a16="http://schemas.microsoft.com/office/drawing/2014/main" id="{68E05830-8839-4582-B69E-1DAF8711FFA6}"/>
              </a:ext>
            </a:extLst>
          </p:cNvPr>
          <p:cNvPicPr>
            <a:picLocks noChangeAspect="1"/>
          </p:cNvPicPr>
          <p:nvPr/>
        </p:nvPicPr>
        <p:blipFill>
          <a:blip r:embed="rId3"/>
          <a:stretch>
            <a:fillRect/>
          </a:stretch>
        </p:blipFill>
        <p:spPr>
          <a:xfrm>
            <a:off x="7122160" y="1208941"/>
            <a:ext cx="3545315" cy="1864149"/>
          </a:xfrm>
          <a:prstGeom prst="rect">
            <a:avLst/>
          </a:prstGeom>
        </p:spPr>
      </p:pic>
      <p:sp>
        <p:nvSpPr>
          <p:cNvPr id="4" name="TextBox 3">
            <a:extLst>
              <a:ext uri="{FF2B5EF4-FFF2-40B4-BE49-F238E27FC236}">
                <a16:creationId xmlns:a16="http://schemas.microsoft.com/office/drawing/2014/main" id="{247C4C28-C95B-4101-B95F-4C819CF365E1}"/>
              </a:ext>
            </a:extLst>
          </p:cNvPr>
          <p:cNvSpPr txBox="1"/>
          <p:nvPr/>
        </p:nvSpPr>
        <p:spPr>
          <a:xfrm>
            <a:off x="2582023" y="425862"/>
            <a:ext cx="9641840" cy="707886"/>
          </a:xfrm>
          <a:prstGeom prst="rect">
            <a:avLst/>
          </a:prstGeom>
          <a:noFill/>
        </p:spPr>
        <p:txBody>
          <a:bodyPr wrap="square" rtlCol="0">
            <a:spAutoFit/>
          </a:bodyPr>
          <a:lstStyle/>
          <a:p>
            <a:pPr algn="ctr"/>
            <a:r>
              <a:rPr lang="en-US" sz="4000" dirty="0">
                <a:latin typeface="Cooper Black" panose="0208090404030B020404" pitchFamily="18" charset="0"/>
              </a:rPr>
              <a:t>AI as a disruptor of language use</a:t>
            </a:r>
            <a:endParaRPr lang="th-TH" sz="4000" dirty="0">
              <a:latin typeface="Cooper Black" panose="0208090404030B020404" pitchFamily="18" charset="0"/>
            </a:endParaRPr>
          </a:p>
        </p:txBody>
      </p:sp>
      <p:cxnSp>
        <p:nvCxnSpPr>
          <p:cNvPr id="6" name="Straight Connector 5">
            <a:extLst>
              <a:ext uri="{FF2B5EF4-FFF2-40B4-BE49-F238E27FC236}">
                <a16:creationId xmlns:a16="http://schemas.microsoft.com/office/drawing/2014/main" id="{6EEDDF13-AF14-443E-8007-35166AA32546}"/>
              </a:ext>
            </a:extLst>
          </p:cNvPr>
          <p:cNvCxnSpPr>
            <a:cxnSpLocks/>
          </p:cNvCxnSpPr>
          <p:nvPr/>
        </p:nvCxnSpPr>
        <p:spPr>
          <a:xfrm>
            <a:off x="4114800" y="3429000"/>
            <a:ext cx="0" cy="265430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065DD220-EE16-4AC3-8F26-015AB9F7C1EE}"/>
              </a:ext>
            </a:extLst>
          </p:cNvPr>
          <p:cNvCxnSpPr>
            <a:cxnSpLocks/>
          </p:cNvCxnSpPr>
          <p:nvPr/>
        </p:nvCxnSpPr>
        <p:spPr>
          <a:xfrm flipH="1">
            <a:off x="4114800" y="6083300"/>
            <a:ext cx="3288143" cy="1270"/>
          </a:xfrm>
          <a:prstGeom prst="line">
            <a:avLst/>
          </a:prstGeom>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7217798D-1204-42CC-BCA0-8FE1BAE09EA4}"/>
              </a:ext>
            </a:extLst>
          </p:cNvPr>
          <p:cNvSpPr txBox="1"/>
          <p:nvPr/>
        </p:nvSpPr>
        <p:spPr>
          <a:xfrm>
            <a:off x="2385511" y="4107478"/>
            <a:ext cx="1229356" cy="954107"/>
          </a:xfrm>
          <a:prstGeom prst="rect">
            <a:avLst/>
          </a:prstGeom>
          <a:noFill/>
        </p:spPr>
        <p:txBody>
          <a:bodyPr wrap="square" rtlCol="0">
            <a:spAutoFit/>
          </a:bodyPr>
          <a:lstStyle/>
          <a:p>
            <a:r>
              <a:rPr lang="en-US" dirty="0"/>
              <a:t>CEFR Level</a:t>
            </a:r>
            <a:endParaRPr lang="th-TH" dirty="0"/>
          </a:p>
        </p:txBody>
      </p:sp>
      <p:sp>
        <p:nvSpPr>
          <p:cNvPr id="13" name="TextBox 12">
            <a:extLst>
              <a:ext uri="{FF2B5EF4-FFF2-40B4-BE49-F238E27FC236}">
                <a16:creationId xmlns:a16="http://schemas.microsoft.com/office/drawing/2014/main" id="{EC161193-33E3-4087-99E6-E083A5373E64}"/>
              </a:ext>
            </a:extLst>
          </p:cNvPr>
          <p:cNvSpPr txBox="1"/>
          <p:nvPr/>
        </p:nvSpPr>
        <p:spPr>
          <a:xfrm>
            <a:off x="3373120" y="5323840"/>
            <a:ext cx="579091" cy="528320"/>
          </a:xfrm>
          <a:prstGeom prst="rect">
            <a:avLst/>
          </a:prstGeom>
          <a:noFill/>
        </p:spPr>
        <p:txBody>
          <a:bodyPr wrap="square" rtlCol="0">
            <a:spAutoFit/>
          </a:bodyPr>
          <a:lstStyle/>
          <a:p>
            <a:r>
              <a:rPr lang="en-US" dirty="0"/>
              <a:t>A2</a:t>
            </a:r>
            <a:endParaRPr lang="th-TH" dirty="0"/>
          </a:p>
        </p:txBody>
      </p:sp>
      <p:sp>
        <p:nvSpPr>
          <p:cNvPr id="15" name="TextBox 14">
            <a:extLst>
              <a:ext uri="{FF2B5EF4-FFF2-40B4-BE49-F238E27FC236}">
                <a16:creationId xmlns:a16="http://schemas.microsoft.com/office/drawing/2014/main" id="{29E92EE5-BC22-4742-8374-DC850D8B12D9}"/>
              </a:ext>
            </a:extLst>
          </p:cNvPr>
          <p:cNvSpPr txBox="1"/>
          <p:nvPr/>
        </p:nvSpPr>
        <p:spPr>
          <a:xfrm>
            <a:off x="3368024" y="4782661"/>
            <a:ext cx="579091" cy="528320"/>
          </a:xfrm>
          <a:prstGeom prst="rect">
            <a:avLst/>
          </a:prstGeom>
          <a:noFill/>
        </p:spPr>
        <p:txBody>
          <a:bodyPr wrap="square" rtlCol="0">
            <a:spAutoFit/>
          </a:bodyPr>
          <a:lstStyle/>
          <a:p>
            <a:r>
              <a:rPr lang="en-US" dirty="0"/>
              <a:t>B1</a:t>
            </a:r>
            <a:endParaRPr lang="th-TH" dirty="0"/>
          </a:p>
        </p:txBody>
      </p:sp>
      <p:sp>
        <p:nvSpPr>
          <p:cNvPr id="16" name="TextBox 15">
            <a:extLst>
              <a:ext uri="{FF2B5EF4-FFF2-40B4-BE49-F238E27FC236}">
                <a16:creationId xmlns:a16="http://schemas.microsoft.com/office/drawing/2014/main" id="{2395C7FA-0F4B-4D5C-B122-F2FD5DBAB830}"/>
              </a:ext>
            </a:extLst>
          </p:cNvPr>
          <p:cNvSpPr txBox="1"/>
          <p:nvPr/>
        </p:nvSpPr>
        <p:spPr>
          <a:xfrm>
            <a:off x="3368024" y="4213691"/>
            <a:ext cx="579091" cy="528320"/>
          </a:xfrm>
          <a:prstGeom prst="rect">
            <a:avLst/>
          </a:prstGeom>
          <a:noFill/>
        </p:spPr>
        <p:txBody>
          <a:bodyPr wrap="square" rtlCol="0">
            <a:spAutoFit/>
          </a:bodyPr>
          <a:lstStyle/>
          <a:p>
            <a:r>
              <a:rPr lang="en-US" dirty="0"/>
              <a:t>B2</a:t>
            </a:r>
            <a:endParaRPr lang="th-TH" dirty="0"/>
          </a:p>
        </p:txBody>
      </p:sp>
      <p:sp>
        <p:nvSpPr>
          <p:cNvPr id="17" name="TextBox 16">
            <a:extLst>
              <a:ext uri="{FF2B5EF4-FFF2-40B4-BE49-F238E27FC236}">
                <a16:creationId xmlns:a16="http://schemas.microsoft.com/office/drawing/2014/main" id="{58C95D60-F4E5-4578-ACB3-EF39E6D453F3}"/>
              </a:ext>
            </a:extLst>
          </p:cNvPr>
          <p:cNvSpPr txBox="1"/>
          <p:nvPr/>
        </p:nvSpPr>
        <p:spPr>
          <a:xfrm>
            <a:off x="3373120" y="3636962"/>
            <a:ext cx="579091" cy="523220"/>
          </a:xfrm>
          <a:prstGeom prst="rect">
            <a:avLst/>
          </a:prstGeom>
          <a:noFill/>
        </p:spPr>
        <p:txBody>
          <a:bodyPr wrap="square" rtlCol="0">
            <a:spAutoFit/>
          </a:bodyPr>
          <a:lstStyle/>
          <a:p>
            <a:r>
              <a:rPr lang="en-US" dirty="0"/>
              <a:t>C1</a:t>
            </a:r>
            <a:endParaRPr lang="th-TH" dirty="0"/>
          </a:p>
        </p:txBody>
      </p:sp>
      <p:cxnSp>
        <p:nvCxnSpPr>
          <p:cNvPr id="19" name="Straight Connector 18">
            <a:extLst>
              <a:ext uri="{FF2B5EF4-FFF2-40B4-BE49-F238E27FC236}">
                <a16:creationId xmlns:a16="http://schemas.microsoft.com/office/drawing/2014/main" id="{2A17C299-2624-4D9D-B9CA-EEB99174A8CF}"/>
              </a:ext>
            </a:extLst>
          </p:cNvPr>
          <p:cNvCxnSpPr/>
          <p:nvPr/>
        </p:nvCxnSpPr>
        <p:spPr>
          <a:xfrm>
            <a:off x="4393247" y="5046821"/>
            <a:ext cx="1804353" cy="0"/>
          </a:xfrm>
          <a:prstGeom prst="line">
            <a:avLst/>
          </a:prstGeom>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B5FB6D68-3482-4730-8A60-57C9D306F06B}"/>
              </a:ext>
            </a:extLst>
          </p:cNvPr>
          <p:cNvSpPr txBox="1"/>
          <p:nvPr/>
        </p:nvSpPr>
        <p:spPr>
          <a:xfrm>
            <a:off x="6563358" y="3580934"/>
            <a:ext cx="2346959" cy="528320"/>
          </a:xfrm>
          <a:prstGeom prst="rect">
            <a:avLst/>
          </a:prstGeom>
          <a:noFill/>
        </p:spPr>
        <p:txBody>
          <a:bodyPr wrap="square" rtlCol="0">
            <a:spAutoFit/>
          </a:bodyPr>
          <a:lstStyle/>
          <a:p>
            <a:r>
              <a:rPr lang="en-US" dirty="0" err="1"/>
              <a:t>Somying</a:t>
            </a:r>
            <a:endParaRPr lang="th-TH" dirty="0"/>
          </a:p>
        </p:txBody>
      </p:sp>
      <p:cxnSp>
        <p:nvCxnSpPr>
          <p:cNvPr id="21" name="Straight Connector 20">
            <a:extLst>
              <a:ext uri="{FF2B5EF4-FFF2-40B4-BE49-F238E27FC236}">
                <a16:creationId xmlns:a16="http://schemas.microsoft.com/office/drawing/2014/main" id="{D8078E6F-4950-4322-BFA3-FC16BFB9E5C8}"/>
              </a:ext>
            </a:extLst>
          </p:cNvPr>
          <p:cNvCxnSpPr/>
          <p:nvPr/>
        </p:nvCxnSpPr>
        <p:spPr>
          <a:xfrm>
            <a:off x="4393247" y="3827621"/>
            <a:ext cx="1804353" cy="0"/>
          </a:xfrm>
          <a:prstGeom prst="line">
            <a:avLst/>
          </a:prstGeom>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id="{BB115F4D-2620-4493-8B7F-E1F8B73BE321}"/>
              </a:ext>
            </a:extLst>
          </p:cNvPr>
          <p:cNvSpPr txBox="1"/>
          <p:nvPr/>
        </p:nvSpPr>
        <p:spPr>
          <a:xfrm>
            <a:off x="6563359" y="4786630"/>
            <a:ext cx="2346959" cy="528320"/>
          </a:xfrm>
          <a:prstGeom prst="rect">
            <a:avLst/>
          </a:prstGeom>
          <a:noFill/>
        </p:spPr>
        <p:txBody>
          <a:bodyPr wrap="square" rtlCol="0">
            <a:spAutoFit/>
          </a:bodyPr>
          <a:lstStyle/>
          <a:p>
            <a:r>
              <a:rPr lang="en-US" dirty="0"/>
              <a:t>Somchai</a:t>
            </a:r>
            <a:endParaRPr lang="th-TH" dirty="0"/>
          </a:p>
        </p:txBody>
      </p:sp>
      <p:sp>
        <p:nvSpPr>
          <p:cNvPr id="27" name="TextBox 26">
            <a:extLst>
              <a:ext uri="{FF2B5EF4-FFF2-40B4-BE49-F238E27FC236}">
                <a16:creationId xmlns:a16="http://schemas.microsoft.com/office/drawing/2014/main" id="{FD2E2090-BB40-480A-BD2F-D19F8ADBDB82}"/>
              </a:ext>
            </a:extLst>
          </p:cNvPr>
          <p:cNvSpPr txBox="1"/>
          <p:nvPr/>
        </p:nvSpPr>
        <p:spPr>
          <a:xfrm>
            <a:off x="7563224" y="3924722"/>
            <a:ext cx="2801057" cy="523220"/>
          </a:xfrm>
          <a:prstGeom prst="rect">
            <a:avLst/>
          </a:prstGeom>
          <a:noFill/>
        </p:spPr>
        <p:txBody>
          <a:bodyPr wrap="square" rtlCol="0">
            <a:spAutoFit/>
          </a:bodyPr>
          <a:lstStyle/>
          <a:p>
            <a:r>
              <a:rPr lang="en-US" dirty="0"/>
              <a:t>Somchai with AI</a:t>
            </a:r>
            <a:endParaRPr lang="th-TH" dirty="0"/>
          </a:p>
        </p:txBody>
      </p:sp>
      <p:cxnSp>
        <p:nvCxnSpPr>
          <p:cNvPr id="29" name="Straight Arrow Connector 28">
            <a:extLst>
              <a:ext uri="{FF2B5EF4-FFF2-40B4-BE49-F238E27FC236}">
                <a16:creationId xmlns:a16="http://schemas.microsoft.com/office/drawing/2014/main" id="{69A567F9-0E03-44F1-AA7D-6B4F55AF5CEF}"/>
              </a:ext>
            </a:extLst>
          </p:cNvPr>
          <p:cNvCxnSpPr/>
          <p:nvPr/>
        </p:nvCxnSpPr>
        <p:spPr>
          <a:xfrm flipV="1">
            <a:off x="4627833" y="4154805"/>
            <a:ext cx="1087120" cy="787738"/>
          </a:xfrm>
          <a:prstGeom prst="straightConnector1">
            <a:avLst/>
          </a:prstGeom>
          <a:ln w="34925">
            <a:tailEnd type="triangle" w="lg" len="lg"/>
          </a:ln>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766D2698-AFEE-4DF4-91F2-EEA05A4399D2}"/>
              </a:ext>
            </a:extLst>
          </p:cNvPr>
          <p:cNvCxnSpPr/>
          <p:nvPr/>
        </p:nvCxnSpPr>
        <p:spPr>
          <a:xfrm>
            <a:off x="5758871" y="4136280"/>
            <a:ext cx="1804353" cy="0"/>
          </a:xfrm>
          <a:prstGeom prst="line">
            <a:avLst/>
          </a:prstGeom>
        </p:spPr>
        <p:style>
          <a:lnRef idx="3">
            <a:schemeClr val="dk1"/>
          </a:lnRef>
          <a:fillRef idx="0">
            <a:schemeClr val="dk1"/>
          </a:fillRef>
          <a:effectRef idx="2">
            <a:schemeClr val="dk1"/>
          </a:effectRef>
          <a:fontRef idx="minor">
            <a:schemeClr val="tx1"/>
          </a:fontRef>
        </p:style>
      </p:cxnSp>
      <p:sp>
        <p:nvSpPr>
          <p:cNvPr id="33" name="TextBox 32">
            <a:extLst>
              <a:ext uri="{FF2B5EF4-FFF2-40B4-BE49-F238E27FC236}">
                <a16:creationId xmlns:a16="http://schemas.microsoft.com/office/drawing/2014/main" id="{62083D1D-8D7A-4A37-AE10-14D706AE30A0}"/>
              </a:ext>
            </a:extLst>
          </p:cNvPr>
          <p:cNvSpPr txBox="1"/>
          <p:nvPr/>
        </p:nvSpPr>
        <p:spPr>
          <a:xfrm>
            <a:off x="8070574" y="4445207"/>
            <a:ext cx="3909390" cy="1938992"/>
          </a:xfrm>
          <a:prstGeom prst="rect">
            <a:avLst/>
          </a:prstGeom>
          <a:noFill/>
        </p:spPr>
        <p:txBody>
          <a:bodyPr wrap="square" rtlCol="0">
            <a:spAutoFit/>
          </a:bodyPr>
          <a:lstStyle/>
          <a:p>
            <a:r>
              <a:rPr lang="en-US" sz="2400" dirty="0"/>
              <a:t>Language users only need to produce writing at a level where it is comprehensible enough for AI to edit the text to meet norms</a:t>
            </a:r>
            <a:endParaRPr lang="th-TH" sz="2400" dirty="0"/>
          </a:p>
        </p:txBody>
      </p:sp>
      <p:pic>
        <p:nvPicPr>
          <p:cNvPr id="34" name="Picture 33">
            <a:extLst>
              <a:ext uri="{FF2B5EF4-FFF2-40B4-BE49-F238E27FC236}">
                <a16:creationId xmlns:a16="http://schemas.microsoft.com/office/drawing/2014/main" id="{FEA822C8-B2A8-40EB-B098-5840D931F26F}"/>
              </a:ext>
            </a:extLst>
          </p:cNvPr>
          <p:cNvPicPr>
            <a:picLocks noChangeAspect="1"/>
          </p:cNvPicPr>
          <p:nvPr/>
        </p:nvPicPr>
        <p:blipFill>
          <a:blip r:embed="rId4"/>
          <a:stretch>
            <a:fillRect/>
          </a:stretch>
        </p:blipFill>
        <p:spPr>
          <a:xfrm>
            <a:off x="6922954" y="5199290"/>
            <a:ext cx="788025" cy="796277"/>
          </a:xfrm>
          <a:prstGeom prst="rect">
            <a:avLst/>
          </a:prstGeom>
        </p:spPr>
      </p:pic>
      <p:pic>
        <p:nvPicPr>
          <p:cNvPr id="35" name="Picture 34">
            <a:extLst>
              <a:ext uri="{FF2B5EF4-FFF2-40B4-BE49-F238E27FC236}">
                <a16:creationId xmlns:a16="http://schemas.microsoft.com/office/drawing/2014/main" id="{2294D1D4-BDA3-43AD-8571-8DB451D3D921}"/>
              </a:ext>
            </a:extLst>
          </p:cNvPr>
          <p:cNvPicPr>
            <a:picLocks noChangeAspect="1"/>
          </p:cNvPicPr>
          <p:nvPr/>
        </p:nvPicPr>
        <p:blipFill rotWithShape="1">
          <a:blip r:embed="rId5"/>
          <a:srcRect l="50167"/>
          <a:stretch/>
        </p:blipFill>
        <p:spPr>
          <a:xfrm>
            <a:off x="328831" y="3204210"/>
            <a:ext cx="2001926" cy="3024614"/>
          </a:xfrm>
          <a:prstGeom prst="rect">
            <a:avLst/>
          </a:prstGeom>
        </p:spPr>
      </p:pic>
      <p:pic>
        <p:nvPicPr>
          <p:cNvPr id="22" name="Picture 21">
            <a:extLst>
              <a:ext uri="{FF2B5EF4-FFF2-40B4-BE49-F238E27FC236}">
                <a16:creationId xmlns:a16="http://schemas.microsoft.com/office/drawing/2014/main" id="{E9B8006E-EAC6-4CD3-9400-28AD84E099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930" y="172115"/>
            <a:ext cx="2705100" cy="1685925"/>
          </a:xfrm>
          <a:prstGeom prst="rect">
            <a:avLst/>
          </a:prstGeom>
        </p:spPr>
      </p:pic>
    </p:spTree>
    <p:extLst>
      <p:ext uri="{BB962C8B-B14F-4D97-AF65-F5344CB8AC3E}">
        <p14:creationId xmlns:p14="http://schemas.microsoft.com/office/powerpoint/2010/main" val="27743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P spid="20" grpId="0"/>
      <p:bldP spid="23"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841</TotalTime>
  <Words>492</Words>
  <Application>Microsoft Office PowerPoint</Application>
  <PresentationFormat>Widescreen</PresentationFormat>
  <Paragraphs>84</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Angsana New</vt:lpstr>
      <vt:lpstr>Arial</vt:lpstr>
      <vt:lpstr>Calibri</vt:lpstr>
      <vt:lpstr>Calibri Light</vt:lpstr>
      <vt:lpstr>Cooper Black</vt:lpstr>
      <vt:lpstr>Cordia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GILES WATSON TODD</dc:creator>
  <cp:lastModifiedBy>RICHARD GILES WATSON TODD</cp:lastModifiedBy>
  <cp:revision>44</cp:revision>
  <cp:lastPrinted>2023-08-10T06:09:46Z</cp:lastPrinted>
  <dcterms:created xsi:type="dcterms:W3CDTF">2023-08-03T06:06:00Z</dcterms:created>
  <dcterms:modified xsi:type="dcterms:W3CDTF">2023-08-17T08:14:38Z</dcterms:modified>
</cp:coreProperties>
</file>