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68" r:id="rId17"/>
    <p:sldId id="273" r:id="rId18"/>
    <p:sldId id="274" r:id="rId19"/>
  </p:sldIdLst>
  <p:sldSz cx="12192000" cy="6858000"/>
  <p:notesSz cx="6735763" cy="98663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D56EB-87C6-488C-9569-A9BBBA75A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98049B-3685-46AB-96AC-4424D1496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F7F0F-6F44-4069-BA3D-3E2821C6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56B0-9C83-4843-BB48-391179B73346}" type="datetimeFigureOut">
              <a:rPr lang="th-TH" smtClean="0"/>
              <a:t>23/11/66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E5C69-E668-4A7B-B452-01896948A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7EFD5-0A88-4BB2-A702-2C375AF9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3470-FCAD-4CC9-B4B5-0634F71951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188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86A81-B992-4C1C-9111-9E0DCF3C3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B9422-58C9-46F5-ADBC-D24150FF3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E0530-48FF-48FF-84B1-6540F2117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56B0-9C83-4843-BB48-391179B73346}" type="datetimeFigureOut">
              <a:rPr lang="th-TH" smtClean="0"/>
              <a:t>23/11/66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341E5-92BC-4E5B-965F-1454BC32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43076-C52D-458E-8507-97A39AA3D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3470-FCAD-4CC9-B4B5-0634F71951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78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BA0635-63D6-41E7-A641-D4E5DE0001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B59C0-EF8A-4B01-8510-33E3840C7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6699F-0067-46BC-A27E-ED678498C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56B0-9C83-4843-BB48-391179B73346}" type="datetimeFigureOut">
              <a:rPr lang="th-TH" smtClean="0"/>
              <a:t>23/11/66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FAC8C-4720-4F60-A1AD-E4336686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2A395-01A2-4453-A32A-21BCE4687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3470-FCAD-4CC9-B4B5-0634F71951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798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FAF0C-25A8-4F83-B921-3F284F983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F33B6-99D0-4FB9-8568-DF70A9644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FF3C2-213E-4576-91C6-544434508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56B0-9C83-4843-BB48-391179B73346}" type="datetimeFigureOut">
              <a:rPr lang="th-TH" smtClean="0"/>
              <a:t>23/11/66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4061D-D33C-4071-9930-CE8413F1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0208B-28C1-4BC1-A0E1-40C176107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3470-FCAD-4CC9-B4B5-0634F71951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549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B7079-0C2F-40FA-91E9-2A09E5248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3915D-B5AB-4B6C-9AF9-A9A131257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AF4D0-1B54-47CA-A9C7-8A51A636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56B0-9C83-4843-BB48-391179B73346}" type="datetimeFigureOut">
              <a:rPr lang="th-TH" smtClean="0"/>
              <a:t>23/11/66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7D0F8-97D4-4429-BB28-F4F7D189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9F7EE-2CE0-4A29-8F8D-7086AFA2D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3470-FCAD-4CC9-B4B5-0634F71951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685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B01CE-9AEF-41A3-9310-17D180FEE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31979-14A9-43CE-8562-6399EE257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AA6917-D9F4-4E81-BFE4-BEB1E9108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67932-D6E2-4878-8D79-00E464A1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56B0-9C83-4843-BB48-391179B73346}" type="datetimeFigureOut">
              <a:rPr lang="th-TH" smtClean="0"/>
              <a:t>23/11/66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069FA-EB4D-46A8-83F3-FF80A6EC8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C12F2-48FE-4D62-B502-5B06C640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3470-FCAD-4CC9-B4B5-0634F71951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265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FAC73-1643-4D2F-9D66-133ADC4B6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88C9D-7EC2-45DE-B97F-D21F879CB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712C5-0367-451B-AE8E-0AFFFB587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BD07D9-497D-4808-9E85-D950138923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A257F-80E3-447B-BCEC-BBFEE8A2A8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B38C01-F7C6-4328-9619-46C2248B6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56B0-9C83-4843-BB48-391179B73346}" type="datetimeFigureOut">
              <a:rPr lang="th-TH" smtClean="0"/>
              <a:t>23/11/66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E9EFFD-0AA5-47FB-A6E3-7D4EEFBB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91F3FB-AB22-4CAB-8200-9A64B4A8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3470-FCAD-4CC9-B4B5-0634F71951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868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0D5E7-159F-46AC-82CA-D4BB2567F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DACF06-1A04-4851-BDB0-97A17436C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56B0-9C83-4843-BB48-391179B73346}" type="datetimeFigureOut">
              <a:rPr lang="th-TH" smtClean="0"/>
              <a:t>23/11/66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D3461-3DBA-4A44-9456-68C02F09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F2382-D1EB-46EC-B5D8-5A4E58C88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3470-FCAD-4CC9-B4B5-0634F71951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842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315DEF-C9F6-4F64-97ED-97403D00F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56B0-9C83-4843-BB48-391179B73346}" type="datetimeFigureOut">
              <a:rPr lang="th-TH" smtClean="0"/>
              <a:t>23/11/66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FD9B2A-973A-47CE-A3FF-6F8A5967E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8ABDA-B1FB-45B8-BA10-4B309415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3470-FCAD-4CC9-B4B5-0634F71951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71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D2673-18FC-4F8E-830D-213DDC5AB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F9AB7-3BDE-4A9E-A959-A60CBF051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11E8B-2947-4C0F-A674-8F65BC6D8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1A82D-4F19-4997-B030-0E52048A6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56B0-9C83-4843-BB48-391179B73346}" type="datetimeFigureOut">
              <a:rPr lang="th-TH" smtClean="0"/>
              <a:t>23/11/66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CF763-B797-4B66-B669-A51C63E90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C37D3-8FA4-4930-887E-DAE29766A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3470-FCAD-4CC9-B4B5-0634F71951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616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54AA-D74C-45E8-8278-EEAECE00D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093D06-7607-42F3-BC25-E2BAFF329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50FDD-EE1B-4DBE-81E3-07B8D754E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08896-2A2F-4C81-A3E8-F0E730578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56B0-9C83-4843-BB48-391179B73346}" type="datetimeFigureOut">
              <a:rPr lang="th-TH" smtClean="0"/>
              <a:t>23/11/66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D4672-7D7F-475B-AFBE-59562EB1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1EDE8-D76F-4EF7-B9D6-8E5E40F6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3470-FCAD-4CC9-B4B5-0634F71951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78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97641E-4570-416A-AB16-BE179237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2B986-DD4B-4FFF-B47D-65FA95CF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C8322-7FDC-4239-A408-261A5D9AB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956B0-9C83-4843-BB48-391179B73346}" type="datetimeFigureOut">
              <a:rPr lang="th-TH" smtClean="0"/>
              <a:t>23/11/66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98E29-C1E0-4E35-B0F2-72F4D387B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F4E3B-38F8-4818-8C68-AF6C70F10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93470-FCAD-4CC9-B4B5-0634F71951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186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4E6F7-EFC0-4D9B-9FF9-5A055E53C3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ooper Black" panose="0208090404030B020404" pitchFamily="18" charset="0"/>
              </a:rPr>
              <a:t>Can generative AI replace corpora in data-driven learning?</a:t>
            </a:r>
            <a:endParaRPr lang="th-TH" b="1" dirty="0">
              <a:latin typeface="Cooper Black" panose="0208090404030B0204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082C14-1871-4C1D-A830-924A689DE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798"/>
            <a:ext cx="9144000" cy="1655762"/>
          </a:xfrm>
        </p:spPr>
        <p:txBody>
          <a:bodyPr/>
          <a:lstStyle/>
          <a:p>
            <a:r>
              <a:rPr lang="en-US" dirty="0">
                <a:latin typeface="Cooper Black" panose="0208090404030B020404" pitchFamily="18" charset="0"/>
              </a:rPr>
              <a:t>Richard Watson Todd</a:t>
            </a:r>
          </a:p>
          <a:p>
            <a:r>
              <a:rPr lang="en-US" dirty="0">
                <a:latin typeface="Cooper Black" panose="0208090404030B020404" pitchFamily="18" charset="0"/>
              </a:rPr>
              <a:t>King Mongkut’s University of Technology Thonburi</a:t>
            </a:r>
            <a:endParaRPr lang="th-TH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539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54E185-8B93-4F85-BE61-71CC9062639C}"/>
              </a:ext>
            </a:extLst>
          </p:cNvPr>
          <p:cNvSpPr txBox="1"/>
          <p:nvPr/>
        </p:nvSpPr>
        <p:spPr>
          <a:xfrm>
            <a:off x="2301240" y="589280"/>
            <a:ext cx="758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oper Black" panose="0208090404030B020404" pitchFamily="18" charset="0"/>
              </a:rPr>
              <a:t>Words to investigate</a:t>
            </a:r>
            <a:endParaRPr lang="th-TH" sz="4000" dirty="0">
              <a:latin typeface="Cooper Black" panose="0208090404030B0204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581610-DDEC-40C5-8C27-C117F03D0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287" y="1514523"/>
            <a:ext cx="6157426" cy="1907078"/>
          </a:xfrm>
          <a:prstGeom prst="rect">
            <a:avLst/>
          </a:prstGeom>
        </p:spPr>
      </p:pic>
      <p:pic>
        <p:nvPicPr>
          <p:cNvPr id="1026" name="Picture 2" descr="Parts of Speech for Beginners - Grammar">
            <a:extLst>
              <a:ext uri="{FF2B5EF4-FFF2-40B4-BE49-F238E27FC236}">
                <a16:creationId xmlns:a16="http://schemas.microsoft.com/office/drawing/2014/main" id="{117B3943-6130-4BCA-8422-D9ACC02A6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0"/>
          <a:stretch/>
        </p:blipFill>
        <p:spPr bwMode="auto">
          <a:xfrm>
            <a:off x="1011238" y="3731669"/>
            <a:ext cx="2880042" cy="260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B632856-E311-4657-93F2-27CFDEC4B491}"/>
              </a:ext>
            </a:extLst>
          </p:cNvPr>
          <p:cNvSpPr/>
          <p:nvPr/>
        </p:nvSpPr>
        <p:spPr>
          <a:xfrm>
            <a:off x="843280" y="3830320"/>
            <a:ext cx="1615440" cy="8331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65699C-BA2E-4BA2-80F6-C0AD28A9047B}"/>
              </a:ext>
            </a:extLst>
          </p:cNvPr>
          <p:cNvSpPr/>
          <p:nvPr/>
        </p:nvSpPr>
        <p:spPr>
          <a:xfrm>
            <a:off x="835819" y="5043111"/>
            <a:ext cx="1615440" cy="8331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F6AFC4-4A3A-4CEE-AF14-4DFDB082ED59}"/>
              </a:ext>
            </a:extLst>
          </p:cNvPr>
          <p:cNvSpPr/>
          <p:nvPr/>
        </p:nvSpPr>
        <p:spPr>
          <a:xfrm>
            <a:off x="835819" y="5747770"/>
            <a:ext cx="1615440" cy="8331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E59306-1C0B-4272-AB11-59DD5E3ACF4A}"/>
              </a:ext>
            </a:extLst>
          </p:cNvPr>
          <p:cNvSpPr txBox="1"/>
          <p:nvPr/>
        </p:nvSpPr>
        <p:spPr>
          <a:xfrm>
            <a:off x="6187440" y="4017109"/>
            <a:ext cx="436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oper Black" panose="0208090404030B020404" pitchFamily="18" charset="0"/>
              </a:rPr>
              <a:t>progress</a:t>
            </a:r>
            <a:endParaRPr lang="th-TH" sz="3600" dirty="0">
              <a:latin typeface="Cooper Black" panose="0208090404030B0204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64ABB1-9692-4C16-8126-2E759B386A7C}"/>
              </a:ext>
            </a:extLst>
          </p:cNvPr>
          <p:cNvSpPr txBox="1"/>
          <p:nvPr/>
        </p:nvSpPr>
        <p:spPr>
          <a:xfrm>
            <a:off x="6187440" y="4965898"/>
            <a:ext cx="436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oper Black" panose="0208090404030B020404" pitchFamily="18" charset="0"/>
              </a:rPr>
              <a:t>classify</a:t>
            </a:r>
            <a:endParaRPr lang="th-TH" sz="3600" dirty="0">
              <a:latin typeface="Cooper Black" panose="0208090404030B0204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D4F33C-326E-4317-8E0F-8FA6AB7D16F0}"/>
              </a:ext>
            </a:extLst>
          </p:cNvPr>
          <p:cNvSpPr txBox="1"/>
          <p:nvPr/>
        </p:nvSpPr>
        <p:spPr>
          <a:xfrm>
            <a:off x="6187440" y="5747770"/>
            <a:ext cx="436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oper Black" panose="0208090404030B020404" pitchFamily="18" charset="0"/>
              </a:rPr>
              <a:t>awesome</a:t>
            </a:r>
            <a:endParaRPr lang="th-TH" sz="36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16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5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SCA Success Story: Giving CTI the Resources It Needs for Continued Progress">
            <a:extLst>
              <a:ext uri="{FF2B5EF4-FFF2-40B4-BE49-F238E27FC236}">
                <a16:creationId xmlns:a16="http://schemas.microsoft.com/office/drawing/2014/main" id="{8C057AA1-8207-4B7E-BFB2-4994EF73F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" y="50863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F1BAA3-B217-4E97-A0AE-FD0C9A090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991" y="655869"/>
            <a:ext cx="7770977" cy="27731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EE1156-B7E3-42C3-A620-969DBD968929}"/>
              </a:ext>
            </a:extLst>
          </p:cNvPr>
          <p:cNvSpPr txBox="1"/>
          <p:nvPr/>
        </p:nvSpPr>
        <p:spPr>
          <a:xfrm>
            <a:off x="514032" y="3718560"/>
            <a:ext cx="360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98 concordance lines</a:t>
            </a:r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5F41AC-3B56-4D9A-A927-5A2190A07B4A}"/>
              </a:ext>
            </a:extLst>
          </p:cNvPr>
          <p:cNvSpPr txBox="1"/>
          <p:nvPr/>
        </p:nvSpPr>
        <p:spPr>
          <a:xfrm>
            <a:off x="514032" y="4318000"/>
            <a:ext cx="40030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Ease of understanding</a:t>
            </a:r>
          </a:p>
          <a:p>
            <a:r>
              <a:rPr lang="en-US" dirty="0"/>
              <a:t>Benefits of </a:t>
            </a:r>
            <a:r>
              <a:rPr lang="en-US" dirty="0" err="1"/>
              <a:t>colour</a:t>
            </a:r>
            <a:r>
              <a:rPr lang="en-US" dirty="0"/>
              <a:t> coding</a:t>
            </a:r>
          </a:p>
          <a:p>
            <a:r>
              <a:rPr lang="en-US" dirty="0"/>
              <a:t>Processing load</a:t>
            </a:r>
          </a:p>
          <a:p>
            <a:r>
              <a:rPr lang="en-US" dirty="0"/>
              <a:t>Complexity of examples</a:t>
            </a:r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F5BCB3-2E9C-4AA6-B94D-4E37670CE749}"/>
              </a:ext>
            </a:extLst>
          </p:cNvPr>
          <p:cNvSpPr txBox="1"/>
          <p:nvPr/>
        </p:nvSpPr>
        <p:spPr>
          <a:xfrm>
            <a:off x="4328160" y="4318000"/>
            <a:ext cx="3129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Inducing meaning</a:t>
            </a:r>
            <a:endParaRPr lang="en-US" dirty="0"/>
          </a:p>
          <a:p>
            <a:r>
              <a:rPr lang="en-US" dirty="0"/>
              <a:t>Positive collocates</a:t>
            </a:r>
          </a:p>
          <a:p>
            <a:r>
              <a:rPr lang="en-US" dirty="0"/>
              <a:t>Economic progress</a:t>
            </a:r>
          </a:p>
          <a:p>
            <a:r>
              <a:rPr lang="en-US" dirty="0"/>
              <a:t>Work-in-progress</a:t>
            </a:r>
            <a:endParaRPr lang="th-T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5D08A-E2D4-4160-91A0-84641C29BB6C}"/>
              </a:ext>
            </a:extLst>
          </p:cNvPr>
          <p:cNvSpPr txBox="1"/>
          <p:nvPr/>
        </p:nvSpPr>
        <p:spPr>
          <a:xfrm>
            <a:off x="7457440" y="4318000"/>
            <a:ext cx="44500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Inducing patterns</a:t>
            </a:r>
            <a:endParaRPr lang="en-US" dirty="0"/>
          </a:p>
          <a:p>
            <a:r>
              <a:rPr lang="en-US" dirty="0"/>
              <a:t>41% end of sentence/clause</a:t>
            </a:r>
          </a:p>
          <a:p>
            <a:r>
              <a:rPr lang="en-US" dirty="0"/>
              <a:t>8% after ‘in’</a:t>
            </a:r>
          </a:p>
          <a:p>
            <a:r>
              <a:rPr lang="en-US" dirty="0"/>
              <a:t>7% after [make]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0304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SCA Success Story: Giving CTI the Resources It Needs for Continued Progress">
            <a:extLst>
              <a:ext uri="{FF2B5EF4-FFF2-40B4-BE49-F238E27FC236}">
                <a16:creationId xmlns:a16="http://schemas.microsoft.com/office/drawing/2014/main" id="{B8E41CD0-BBA2-4FCF-9F06-C1D53AF47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" y="50863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eacher Whiteboard Stock Illustrations – 3,080 Teacher Whiteboard Stock  Illustrations, Vectors &amp; Clipart - Dreamstime">
            <a:extLst>
              <a:ext uri="{FF2B5EF4-FFF2-40B4-BE49-F238E27FC236}">
                <a16:creationId xmlns:a16="http://schemas.microsoft.com/office/drawing/2014/main" id="{37C3668A-DC94-490A-97FC-93EC91958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0"/>
          <a:stretch/>
        </p:blipFill>
        <p:spPr bwMode="auto">
          <a:xfrm>
            <a:off x="3234373" y="376555"/>
            <a:ext cx="8591867" cy="41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6979CB-E4AE-435D-8362-FCC12172DD39}"/>
              </a:ext>
            </a:extLst>
          </p:cNvPr>
          <p:cNvSpPr/>
          <p:nvPr/>
        </p:nvSpPr>
        <p:spPr>
          <a:xfrm>
            <a:off x="5953760" y="2529840"/>
            <a:ext cx="3454400" cy="539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AB6160-C214-4A06-87AB-A886947C8ABE}"/>
              </a:ext>
            </a:extLst>
          </p:cNvPr>
          <p:cNvSpPr txBox="1"/>
          <p:nvPr/>
        </p:nvSpPr>
        <p:spPr>
          <a:xfrm>
            <a:off x="6568961" y="601325"/>
            <a:ext cx="475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adley Hand ITC" panose="03070402050302030203" pitchFamily="66" charset="0"/>
              </a:rPr>
              <a:t>You have made good progress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22328-AD18-4458-BC71-F3AAC58F08BE}"/>
              </a:ext>
            </a:extLst>
          </p:cNvPr>
          <p:cNvSpPr txBox="1"/>
          <p:nvPr/>
        </p:nvSpPr>
        <p:spPr>
          <a:xfrm>
            <a:off x="6568961" y="1124545"/>
            <a:ext cx="4750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adley Hand ITC" panose="03070402050302030203" pitchFamily="66" charset="0"/>
              </a:rPr>
              <a:t>The children's progress is unsatisfactory.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208450-35ED-42F0-9668-1F911C05CACE}"/>
              </a:ext>
            </a:extLst>
          </p:cNvPr>
          <p:cNvSpPr txBox="1"/>
          <p:nvPr/>
        </p:nvSpPr>
        <p:spPr>
          <a:xfrm>
            <a:off x="6568960" y="1870333"/>
            <a:ext cx="475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adley Hand ITC" panose="03070402050302030203" pitchFamily="66" charset="0"/>
              </a:rPr>
              <a:t>Where is my progress report?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078DC4-A5B9-4133-9533-AC3DFE32DE0E}"/>
              </a:ext>
            </a:extLst>
          </p:cNvPr>
          <p:cNvSpPr txBox="1"/>
          <p:nvPr/>
        </p:nvSpPr>
        <p:spPr>
          <a:xfrm>
            <a:off x="6556348" y="2238594"/>
            <a:ext cx="4750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adley Hand ITC" panose="03070402050302030203" pitchFamily="66" charset="0"/>
              </a:rPr>
              <a:t>My son made rapid progress in learning French.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8849A5-2D0A-4537-BB1A-91D40AD37325}"/>
              </a:ext>
            </a:extLst>
          </p:cNvPr>
          <p:cNvSpPr txBox="1"/>
          <p:nvPr/>
        </p:nvSpPr>
        <p:spPr>
          <a:xfrm>
            <a:off x="6543736" y="2986615"/>
            <a:ext cx="475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adley Hand ITC" panose="03070402050302030203" pitchFamily="66" charset="0"/>
              </a:rPr>
              <a:t>The negotiation is in progress.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59DC9D-E521-4F67-AE0D-4C6961AF21E1}"/>
              </a:ext>
            </a:extLst>
          </p:cNvPr>
          <p:cNvSpPr txBox="1"/>
          <p:nvPr/>
        </p:nvSpPr>
        <p:spPr>
          <a:xfrm>
            <a:off x="365760" y="4775749"/>
            <a:ext cx="40030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Ease of understanding</a:t>
            </a:r>
          </a:p>
          <a:p>
            <a:r>
              <a:rPr lang="en-US" dirty="0"/>
              <a:t>Simple short examples</a:t>
            </a:r>
          </a:p>
          <a:p>
            <a:r>
              <a:rPr lang="en-US" dirty="0"/>
              <a:t>High-frequency vocabulary</a:t>
            </a:r>
            <a:endParaRPr lang="th-TH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23D3D7-E492-416A-9AEA-522B3758560F}"/>
              </a:ext>
            </a:extLst>
          </p:cNvPr>
          <p:cNvSpPr txBox="1"/>
          <p:nvPr/>
        </p:nvSpPr>
        <p:spPr>
          <a:xfrm>
            <a:off x="4179888" y="4775749"/>
            <a:ext cx="3129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Inducing meaning</a:t>
            </a:r>
          </a:p>
          <a:p>
            <a:r>
              <a:rPr lang="en-US" dirty="0"/>
              <a:t>Little support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4608D1-F268-404E-B29E-7EB750B1AEF0}"/>
              </a:ext>
            </a:extLst>
          </p:cNvPr>
          <p:cNvSpPr txBox="1"/>
          <p:nvPr/>
        </p:nvSpPr>
        <p:spPr>
          <a:xfrm>
            <a:off x="7309168" y="4775749"/>
            <a:ext cx="4450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Inducing patterns</a:t>
            </a:r>
            <a:endParaRPr lang="en-US" dirty="0"/>
          </a:p>
          <a:p>
            <a:r>
              <a:rPr lang="en-US" dirty="0"/>
              <a:t>5% after [make]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0601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SCA Success Story: Giving CTI the Resources It Needs for Continued Progress">
            <a:extLst>
              <a:ext uri="{FF2B5EF4-FFF2-40B4-BE49-F238E27FC236}">
                <a16:creationId xmlns:a16="http://schemas.microsoft.com/office/drawing/2014/main" id="{1B209C7C-9F13-40BA-A03E-AA734A61A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" y="50863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2D31D2-B092-4051-A3F2-0A8BE2FD0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007" y="508635"/>
            <a:ext cx="8929278" cy="1961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9418B5-4C62-4AA2-B0B9-32510702F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006" y="2356485"/>
            <a:ext cx="8929277" cy="16927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0C61F3-C3E3-4792-9754-7B4DD8EF70EF}"/>
              </a:ext>
            </a:extLst>
          </p:cNvPr>
          <p:cNvSpPr txBox="1"/>
          <p:nvPr/>
        </p:nvSpPr>
        <p:spPr>
          <a:xfrm>
            <a:off x="432752" y="4360204"/>
            <a:ext cx="4003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Ease of understanding</a:t>
            </a:r>
          </a:p>
          <a:p>
            <a:r>
              <a:rPr lang="en-US" dirty="0"/>
              <a:t>Moderately complex examples</a:t>
            </a:r>
            <a:endParaRPr lang="th-T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0159CE-A08B-4F4B-8146-67348B844DF9}"/>
              </a:ext>
            </a:extLst>
          </p:cNvPr>
          <p:cNvSpPr txBox="1"/>
          <p:nvPr/>
        </p:nvSpPr>
        <p:spPr>
          <a:xfrm>
            <a:off x="4179888" y="4360204"/>
            <a:ext cx="3129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Inducing meaning</a:t>
            </a:r>
          </a:p>
          <a:p>
            <a:r>
              <a:rPr lang="en-US"/>
              <a:t>Evidence available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D6755-DC3C-4E2D-B03C-6A4AC2AE0421}"/>
              </a:ext>
            </a:extLst>
          </p:cNvPr>
          <p:cNvSpPr txBox="1"/>
          <p:nvPr/>
        </p:nvSpPr>
        <p:spPr>
          <a:xfrm>
            <a:off x="7309168" y="4360204"/>
            <a:ext cx="44500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Inducing patterns</a:t>
            </a:r>
            <a:endParaRPr lang="en-US" dirty="0"/>
          </a:p>
          <a:p>
            <a:r>
              <a:rPr lang="en-US" dirty="0" err="1"/>
              <a:t>ChatGPT</a:t>
            </a:r>
            <a:r>
              <a:rPr lang="en-US" dirty="0"/>
              <a:t>: 70% headword in noun phrase</a:t>
            </a:r>
          </a:p>
          <a:p>
            <a:r>
              <a:rPr lang="en-US" dirty="0"/>
              <a:t>Bard: 33% The progress of the [N] is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4709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indergarten Math 12.3, Classify and Count by Size - YouTube">
            <a:extLst>
              <a:ext uri="{FF2B5EF4-FFF2-40B4-BE49-F238E27FC236}">
                <a16:creationId xmlns:a16="http://schemas.microsoft.com/office/drawing/2014/main" id="{E10ABE4A-81A6-491F-9673-926DB08EA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" y="505460"/>
            <a:ext cx="3106964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E23F56-24C3-4709-98E8-8ADA8B123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117153"/>
              </p:ext>
            </p:extLst>
          </p:nvPr>
        </p:nvGraphicFramePr>
        <p:xfrm>
          <a:off x="802640" y="2589106"/>
          <a:ext cx="10922001" cy="3931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640667">
                  <a:extLst>
                    <a:ext uri="{9D8B030D-6E8A-4147-A177-3AD203B41FA5}">
                      <a16:colId xmlns:a16="http://schemas.microsoft.com/office/drawing/2014/main" val="1183160069"/>
                    </a:ext>
                  </a:extLst>
                </a:gridCol>
                <a:gridCol w="3640667">
                  <a:extLst>
                    <a:ext uri="{9D8B030D-6E8A-4147-A177-3AD203B41FA5}">
                      <a16:colId xmlns:a16="http://schemas.microsoft.com/office/drawing/2014/main" val="1442485333"/>
                    </a:ext>
                  </a:extLst>
                </a:gridCol>
                <a:gridCol w="3640667">
                  <a:extLst>
                    <a:ext uri="{9D8B030D-6E8A-4147-A177-3AD203B41FA5}">
                      <a16:colId xmlns:a16="http://schemas.microsoft.com/office/drawing/2014/main" val="1098183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Corpus</a:t>
                      </a:r>
                    </a:p>
                    <a:p>
                      <a:r>
                        <a:rPr lang="en-US" b="0" i="1" dirty="0"/>
                        <a:t>Ease of understanding</a:t>
                      </a:r>
                    </a:p>
                    <a:p>
                      <a:r>
                        <a:rPr lang="en-US" b="0" i="0" dirty="0"/>
                        <a:t>Complex</a:t>
                      </a:r>
                    </a:p>
                    <a:p>
                      <a:r>
                        <a:rPr lang="en-US" b="0" i="1" dirty="0"/>
                        <a:t>Inducing meaning</a:t>
                      </a:r>
                      <a:endParaRPr lang="en-US" b="0" i="0" dirty="0"/>
                    </a:p>
                    <a:p>
                      <a:r>
                        <a:rPr lang="en-US" b="0" i="0" dirty="0"/>
                        <a:t>Unclear</a:t>
                      </a:r>
                    </a:p>
                    <a:p>
                      <a:r>
                        <a:rPr lang="en-US" b="0" i="1" dirty="0"/>
                        <a:t>Inducing patterns</a:t>
                      </a:r>
                    </a:p>
                    <a:p>
                      <a:r>
                        <a:rPr lang="en-US" b="0" dirty="0"/>
                        <a:t>78% classified (V3)</a:t>
                      </a:r>
                    </a:p>
                    <a:p>
                      <a:r>
                        <a:rPr lang="en-US" b="0" dirty="0"/>
                        <a:t>40% classified as</a:t>
                      </a:r>
                    </a:p>
                    <a:p>
                      <a:r>
                        <a:rPr lang="en-US" b="0" dirty="0"/>
                        <a:t>40% [be] classified</a:t>
                      </a:r>
                      <a:endParaRPr lang="th-T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Teacher</a:t>
                      </a:r>
                    </a:p>
                    <a:p>
                      <a:r>
                        <a:rPr lang="en-US" b="0" i="1" dirty="0"/>
                        <a:t>Ease of understanding</a:t>
                      </a:r>
                    </a:p>
                    <a:p>
                      <a:r>
                        <a:rPr lang="en-US" b="0" i="0" dirty="0"/>
                        <a:t>Straightforward</a:t>
                      </a:r>
                    </a:p>
                    <a:p>
                      <a:r>
                        <a:rPr lang="en-US" b="0" i="1" dirty="0"/>
                        <a:t>Inducing meaning</a:t>
                      </a:r>
                      <a:endParaRPr lang="en-US" b="0" i="0" dirty="0"/>
                    </a:p>
                    <a:p>
                      <a:r>
                        <a:rPr lang="en-US" b="0" i="0" dirty="0"/>
                        <a:t>Moderate</a:t>
                      </a:r>
                    </a:p>
                    <a:p>
                      <a:r>
                        <a:rPr lang="en-US" b="0" i="1" dirty="0"/>
                        <a:t>Inducing patterns</a:t>
                      </a:r>
                    </a:p>
                    <a:p>
                      <a:r>
                        <a:rPr lang="en-US" b="0" dirty="0"/>
                        <a:t>44% classified (V3)</a:t>
                      </a:r>
                    </a:p>
                    <a:p>
                      <a:r>
                        <a:rPr lang="en-US" b="0" dirty="0"/>
                        <a:t>22% classified into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GenAI</a:t>
                      </a:r>
                      <a:endParaRPr lang="en-US" b="0" dirty="0"/>
                    </a:p>
                    <a:p>
                      <a:r>
                        <a:rPr lang="en-US" b="0" i="1" dirty="0"/>
                        <a:t>Ease of understanding</a:t>
                      </a:r>
                    </a:p>
                    <a:p>
                      <a:r>
                        <a:rPr lang="en-US" b="0" i="0" dirty="0"/>
                        <a:t>Moderate</a:t>
                      </a:r>
                    </a:p>
                    <a:p>
                      <a:r>
                        <a:rPr lang="en-US" b="0" i="1" dirty="0"/>
                        <a:t>Inducing meaning</a:t>
                      </a:r>
                      <a:endParaRPr lang="en-US" b="0" i="0" dirty="0"/>
                    </a:p>
                    <a:p>
                      <a:r>
                        <a:rPr lang="en-US" b="0" i="0" dirty="0"/>
                        <a:t>Support provided</a:t>
                      </a:r>
                    </a:p>
                    <a:p>
                      <a:r>
                        <a:rPr lang="en-US" b="0" i="1" dirty="0"/>
                        <a:t>Inducing patterns</a:t>
                      </a:r>
                    </a:p>
                    <a:p>
                      <a:r>
                        <a:rPr lang="en-US" b="0" dirty="0" err="1"/>
                        <a:t>ChatGPT</a:t>
                      </a:r>
                      <a:r>
                        <a:rPr lang="en-US" b="0" dirty="0"/>
                        <a:t> 100% classify</a:t>
                      </a:r>
                    </a:p>
                    <a:p>
                      <a:r>
                        <a:rPr lang="en-US" b="0" dirty="0"/>
                        <a:t>Bard 100% classified (V2)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99277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F65527-4248-4E5C-933C-A70C1DED6D3F}"/>
              </a:ext>
            </a:extLst>
          </p:cNvPr>
          <p:cNvSpPr txBox="1"/>
          <p:nvPr/>
        </p:nvSpPr>
        <p:spPr>
          <a:xfrm>
            <a:off x="4378960" y="339090"/>
            <a:ext cx="72301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ChatGPT</a:t>
            </a:r>
            <a:r>
              <a:rPr lang="en-US" sz="2400" dirty="0"/>
              <a:t>: When you recycle, you should classify your waste into categories like glass, paper and plastic.</a:t>
            </a:r>
          </a:p>
          <a:p>
            <a:r>
              <a:rPr lang="en-US" sz="2400" dirty="0"/>
              <a:t>Bard: The teacher classified the students into different reading levels</a:t>
            </a:r>
          </a:p>
          <a:p>
            <a:r>
              <a:rPr lang="en-US" sz="2400" dirty="0"/>
              <a:t>N classified NN into/as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78841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verything is Awesome as U.S. Markets Hit All-Time Highs | ETF Trends">
            <a:extLst>
              <a:ext uri="{FF2B5EF4-FFF2-40B4-BE49-F238E27FC236}">
                <a16:creationId xmlns:a16="http://schemas.microsoft.com/office/drawing/2014/main" id="{401103DA-3A68-4F22-AE14-9D9443BD2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3" y="52578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BD49FC-F63A-4263-8FEF-DC05D5673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777846"/>
              </p:ext>
            </p:extLst>
          </p:nvPr>
        </p:nvGraphicFramePr>
        <p:xfrm>
          <a:off x="802640" y="2589106"/>
          <a:ext cx="10922001" cy="3931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640667">
                  <a:extLst>
                    <a:ext uri="{9D8B030D-6E8A-4147-A177-3AD203B41FA5}">
                      <a16:colId xmlns:a16="http://schemas.microsoft.com/office/drawing/2014/main" val="1183160069"/>
                    </a:ext>
                  </a:extLst>
                </a:gridCol>
                <a:gridCol w="3542453">
                  <a:extLst>
                    <a:ext uri="{9D8B030D-6E8A-4147-A177-3AD203B41FA5}">
                      <a16:colId xmlns:a16="http://schemas.microsoft.com/office/drawing/2014/main" val="1442485333"/>
                    </a:ext>
                  </a:extLst>
                </a:gridCol>
                <a:gridCol w="3738881">
                  <a:extLst>
                    <a:ext uri="{9D8B030D-6E8A-4147-A177-3AD203B41FA5}">
                      <a16:colId xmlns:a16="http://schemas.microsoft.com/office/drawing/2014/main" val="1098183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Corpus</a:t>
                      </a:r>
                    </a:p>
                    <a:p>
                      <a:r>
                        <a:rPr lang="en-US" b="0" i="1" dirty="0"/>
                        <a:t>Ease of understanding</a:t>
                      </a:r>
                    </a:p>
                    <a:p>
                      <a:r>
                        <a:rPr lang="en-US" b="0" i="0" dirty="0"/>
                        <a:t>Complex</a:t>
                      </a:r>
                    </a:p>
                    <a:p>
                      <a:r>
                        <a:rPr lang="en-US" b="0" i="1" dirty="0"/>
                        <a:t>Inducing meaning</a:t>
                      </a:r>
                      <a:endParaRPr lang="en-US" b="0" i="0" dirty="0"/>
                    </a:p>
                    <a:p>
                      <a:r>
                        <a:rPr lang="en-US" b="0" i="0" dirty="0"/>
                        <a:t>Unclear</a:t>
                      </a:r>
                    </a:p>
                    <a:p>
                      <a:r>
                        <a:rPr lang="en-US" b="0" i="1" dirty="0"/>
                        <a:t>Inducing patterns</a:t>
                      </a:r>
                    </a:p>
                    <a:p>
                      <a:r>
                        <a:rPr lang="en-US" b="0" dirty="0"/>
                        <a:t>50% sentence-final</a:t>
                      </a:r>
                    </a:p>
                    <a:p>
                      <a:r>
                        <a:rPr lang="en-US" b="0" dirty="0"/>
                        <a:t>32% [be] awesome</a:t>
                      </a:r>
                      <a:endParaRPr lang="th-T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Teacher</a:t>
                      </a:r>
                    </a:p>
                    <a:p>
                      <a:r>
                        <a:rPr lang="en-US" b="0" i="1" dirty="0"/>
                        <a:t>Ease of understanding</a:t>
                      </a:r>
                    </a:p>
                    <a:p>
                      <a:r>
                        <a:rPr lang="en-US" b="0" i="0" dirty="0"/>
                        <a:t>Straightforward</a:t>
                      </a:r>
                    </a:p>
                    <a:p>
                      <a:r>
                        <a:rPr lang="en-US" b="0" i="1" dirty="0"/>
                        <a:t>Inducing meaning</a:t>
                      </a:r>
                      <a:endParaRPr lang="en-US" b="0" i="0" dirty="0"/>
                    </a:p>
                    <a:p>
                      <a:r>
                        <a:rPr lang="en-US" b="0" i="0" dirty="0"/>
                        <a:t>Unclear</a:t>
                      </a:r>
                    </a:p>
                    <a:p>
                      <a:r>
                        <a:rPr lang="en-US" b="0" i="1" dirty="0"/>
                        <a:t>Inducing patterns</a:t>
                      </a:r>
                    </a:p>
                    <a:p>
                      <a:r>
                        <a:rPr lang="en-US" b="0" dirty="0"/>
                        <a:t>61% sentence-final</a:t>
                      </a:r>
                    </a:p>
                    <a:p>
                      <a:r>
                        <a:rPr lang="en-US" b="0" dirty="0"/>
                        <a:t>33% [be] awesome</a:t>
                      </a:r>
                    </a:p>
                    <a:p>
                      <a:r>
                        <a:rPr lang="en-US" b="0" dirty="0"/>
                        <a:t>“Awesome!”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GenAI</a:t>
                      </a:r>
                      <a:endParaRPr lang="en-US" b="0" dirty="0"/>
                    </a:p>
                    <a:p>
                      <a:r>
                        <a:rPr lang="en-US" b="0" i="1" dirty="0"/>
                        <a:t>Ease of understanding</a:t>
                      </a:r>
                    </a:p>
                    <a:p>
                      <a:r>
                        <a:rPr lang="en-US" b="0" i="0" dirty="0"/>
                        <a:t>Straightforward</a:t>
                      </a:r>
                    </a:p>
                    <a:p>
                      <a:r>
                        <a:rPr lang="en-US" b="0" i="1" dirty="0"/>
                        <a:t>Inducing meaning</a:t>
                      </a:r>
                      <a:endParaRPr lang="en-US" b="0" i="0" dirty="0"/>
                    </a:p>
                    <a:p>
                      <a:r>
                        <a:rPr lang="en-US" b="0" i="0" dirty="0"/>
                        <a:t>Support provided</a:t>
                      </a:r>
                    </a:p>
                    <a:p>
                      <a:r>
                        <a:rPr lang="en-US" b="0" i="1" dirty="0"/>
                        <a:t>Inducing patterns</a:t>
                      </a:r>
                    </a:p>
                    <a:p>
                      <a:r>
                        <a:rPr lang="en-US" b="0" dirty="0" err="1"/>
                        <a:t>ChatGPT</a:t>
                      </a:r>
                      <a:r>
                        <a:rPr lang="en-US" b="0" dirty="0"/>
                        <a:t> 0% sentence-final</a:t>
                      </a:r>
                    </a:p>
                    <a:p>
                      <a:r>
                        <a:rPr lang="en-US" b="0" dirty="0"/>
                        <a:t>Bard 50% sentence-final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99277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4F6438C-FD8E-445C-A88A-C6E2B1C7192A}"/>
              </a:ext>
            </a:extLst>
          </p:cNvPr>
          <p:cNvSpPr txBox="1"/>
          <p:nvPr/>
        </p:nvSpPr>
        <p:spPr>
          <a:xfrm>
            <a:off x="4582160" y="525780"/>
            <a:ext cx="574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Bard: This new restaurant is awesome! The food is delicious and the service is excellent.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3811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E15CB3-E95A-48C0-8649-B804F81C8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697472"/>
              </p:ext>
            </p:extLst>
          </p:nvPr>
        </p:nvGraphicFramePr>
        <p:xfrm>
          <a:off x="609600" y="493693"/>
          <a:ext cx="10972800" cy="345294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4265450">
                  <a:extLst>
                    <a:ext uri="{9D8B030D-6E8A-4147-A177-3AD203B41FA5}">
                      <a16:colId xmlns:a16="http://schemas.microsoft.com/office/drawing/2014/main" val="912256506"/>
                    </a:ext>
                  </a:extLst>
                </a:gridCol>
                <a:gridCol w="2233157">
                  <a:extLst>
                    <a:ext uri="{9D8B030D-6E8A-4147-A177-3AD203B41FA5}">
                      <a16:colId xmlns:a16="http://schemas.microsoft.com/office/drawing/2014/main" val="663907457"/>
                    </a:ext>
                  </a:extLst>
                </a:gridCol>
                <a:gridCol w="2138632">
                  <a:extLst>
                    <a:ext uri="{9D8B030D-6E8A-4147-A177-3AD203B41FA5}">
                      <a16:colId xmlns:a16="http://schemas.microsoft.com/office/drawing/2014/main" val="13082211"/>
                    </a:ext>
                  </a:extLst>
                </a:gridCol>
                <a:gridCol w="2335561">
                  <a:extLst>
                    <a:ext uri="{9D8B030D-6E8A-4147-A177-3AD203B41FA5}">
                      <a16:colId xmlns:a16="http://schemas.microsoft.com/office/drawing/2014/main" val="469960946"/>
                    </a:ext>
                  </a:extLst>
                </a:gridCol>
              </a:tblGrid>
              <a:tr h="863235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Corpus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Teacher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GenAI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599715"/>
                  </a:ext>
                </a:extLst>
              </a:tr>
              <a:tr h="86323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Ease of understanding</a:t>
                      </a:r>
                      <a:endParaRPr lang="th-TH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b="1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4800" b="1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20362052"/>
                  </a:ext>
                </a:extLst>
              </a:tr>
              <a:tr h="86323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Inducing meanings</a:t>
                      </a:r>
                      <a:endParaRPr lang="th-TH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1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4400" b="1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35190264"/>
                  </a:ext>
                </a:extLst>
              </a:tr>
              <a:tr h="86323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Inducing patterns</a:t>
                      </a:r>
                      <a:endParaRPr lang="th-TH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dirty="0">
                          <a:solidFill>
                            <a:schemeClr val="tx1"/>
                          </a:solidFill>
                          <a:latin typeface="Cooper Black" panose="0208090404030B0204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th-TH" sz="4400" b="1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32625007"/>
                  </a:ext>
                </a:extLst>
              </a:tr>
            </a:tbl>
          </a:graphicData>
        </a:graphic>
      </p:graphicFrame>
      <p:sp>
        <p:nvSpPr>
          <p:cNvPr id="4" name="Callout: Bent Line 3">
            <a:extLst>
              <a:ext uri="{FF2B5EF4-FFF2-40B4-BE49-F238E27FC236}">
                <a16:creationId xmlns:a16="http://schemas.microsoft.com/office/drawing/2014/main" id="{07FA3407-44B9-49CD-8278-E9716477AEFD}"/>
              </a:ext>
            </a:extLst>
          </p:cNvPr>
          <p:cNvSpPr/>
          <p:nvPr/>
        </p:nvSpPr>
        <p:spPr>
          <a:xfrm>
            <a:off x="4592320" y="4149162"/>
            <a:ext cx="2804160" cy="2292278"/>
          </a:xfrm>
          <a:prstGeom prst="borderCallout2">
            <a:avLst>
              <a:gd name="adj1" fmla="val 32422"/>
              <a:gd name="adj2" fmla="val 101836"/>
              <a:gd name="adj3" fmla="val -2012"/>
              <a:gd name="adj4" fmla="val 124011"/>
              <a:gd name="adj5" fmla="val -90111"/>
              <a:gd name="adj6" fmla="val 124402"/>
            </a:avLst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Simple sentences using high frequency vocabulary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Too simple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3DB175F6-29EA-4CBC-A7EF-C15FC17C7E92}"/>
              </a:ext>
            </a:extLst>
          </p:cNvPr>
          <p:cNvSpPr/>
          <p:nvPr/>
        </p:nvSpPr>
        <p:spPr>
          <a:xfrm>
            <a:off x="929464" y="4149162"/>
            <a:ext cx="3043095" cy="2292278"/>
          </a:xfrm>
          <a:prstGeom prst="borderCallout2">
            <a:avLst>
              <a:gd name="adj1" fmla="val 32422"/>
              <a:gd name="adj2" fmla="val 101836"/>
              <a:gd name="adj3" fmla="val -24255"/>
              <a:gd name="adj4" fmla="val 113161"/>
              <a:gd name="adj5" fmla="val -26847"/>
              <a:gd name="adj6" fmla="val 158301"/>
            </a:avLst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Variety of patterns with </a:t>
            </a:r>
            <a:r>
              <a:rPr lang="en-US" dirty="0" err="1">
                <a:solidFill>
                  <a:srgbClr val="00B050"/>
                </a:solidFill>
              </a:rPr>
              <a:t>colour</a:t>
            </a:r>
            <a:r>
              <a:rPr lang="en-US" dirty="0">
                <a:solidFill>
                  <a:srgbClr val="00B050"/>
                </a:solidFill>
              </a:rPr>
              <a:t> coding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Complex overloading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6" name="Callout: Bent Line 5">
            <a:extLst>
              <a:ext uri="{FF2B5EF4-FFF2-40B4-BE49-F238E27FC236}">
                <a16:creationId xmlns:a16="http://schemas.microsoft.com/office/drawing/2014/main" id="{AC382DB2-B180-4101-A439-88789D708992}"/>
              </a:ext>
            </a:extLst>
          </p:cNvPr>
          <p:cNvSpPr/>
          <p:nvPr/>
        </p:nvSpPr>
        <p:spPr>
          <a:xfrm>
            <a:off x="8360277" y="4149161"/>
            <a:ext cx="3043095" cy="2292278"/>
          </a:xfrm>
          <a:prstGeom prst="borderCallout2">
            <a:avLst>
              <a:gd name="adj1" fmla="val 32422"/>
              <a:gd name="adj2" fmla="val 101836"/>
              <a:gd name="adj3" fmla="val -2012"/>
              <a:gd name="adj4" fmla="val 120338"/>
              <a:gd name="adj5" fmla="val -55659"/>
              <a:gd name="adj6" fmla="val 70064"/>
            </a:avLst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Frequent explanatory clauses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Limited repetitive patterns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337431-C485-4D5B-9F9C-2F2E7E838D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00"/>
          <a:stretch/>
        </p:blipFill>
        <p:spPr>
          <a:xfrm>
            <a:off x="337471" y="2617535"/>
            <a:ext cx="2077907" cy="17534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2E4AE5-D508-4D3D-B475-38A7532C9D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32" b="22970"/>
          <a:stretch/>
        </p:blipFill>
        <p:spPr>
          <a:xfrm>
            <a:off x="9893328" y="1212401"/>
            <a:ext cx="1699021" cy="11930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89B890-BA4F-4AA2-8843-1F7F2F934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985" y="4195151"/>
            <a:ext cx="3852935" cy="255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7BE7FE-8A94-48F8-A38B-2C18EACB77CF}"/>
              </a:ext>
            </a:extLst>
          </p:cNvPr>
          <p:cNvSpPr txBox="1"/>
          <p:nvPr/>
        </p:nvSpPr>
        <p:spPr>
          <a:xfrm>
            <a:off x="2042160" y="390366"/>
            <a:ext cx="810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Appropriate data sources in DDL</a:t>
            </a:r>
            <a:endParaRPr lang="th-TH" sz="3600" dirty="0">
              <a:latin typeface="Cooper Black" panose="0208090404030B0204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7ABA66-7F5E-4C38-B4D1-7732DD581615}"/>
              </a:ext>
            </a:extLst>
          </p:cNvPr>
          <p:cNvSpPr txBox="1"/>
          <p:nvPr/>
        </p:nvSpPr>
        <p:spPr>
          <a:xfrm>
            <a:off x="914402" y="2086901"/>
            <a:ext cx="431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oper Black" panose="0208090404030B020404" pitchFamily="18" charset="0"/>
              </a:rPr>
              <a:t>Ease of understanding and use</a:t>
            </a:r>
            <a:endParaRPr lang="th-TH" sz="2000" dirty="0">
              <a:latin typeface="Cooper Black" panose="0208090404030B0204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17D4D-07F7-4B97-851F-01A3F6018261}"/>
              </a:ext>
            </a:extLst>
          </p:cNvPr>
          <p:cNvSpPr txBox="1"/>
          <p:nvPr/>
        </p:nvSpPr>
        <p:spPr>
          <a:xfrm>
            <a:off x="6362944" y="2483152"/>
            <a:ext cx="431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oper Black" panose="0208090404030B020404" pitchFamily="18" charset="0"/>
              </a:rPr>
              <a:t>Appropriacy for inducing meanings of words</a:t>
            </a:r>
            <a:endParaRPr lang="th-TH" sz="2000" dirty="0">
              <a:latin typeface="Cooper Black" panose="0208090404030B0204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1439-EF2E-4480-B0A1-A9BBB347A667}"/>
              </a:ext>
            </a:extLst>
          </p:cNvPr>
          <p:cNvSpPr txBox="1"/>
          <p:nvPr/>
        </p:nvSpPr>
        <p:spPr>
          <a:xfrm>
            <a:off x="3027681" y="5020610"/>
            <a:ext cx="467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oper Black" panose="0208090404030B020404" pitchFamily="18" charset="0"/>
              </a:rPr>
              <a:t>Appropriacy for inducing patterns of use</a:t>
            </a:r>
            <a:endParaRPr lang="th-TH" sz="2000" dirty="0">
              <a:latin typeface="Cooper Black" panose="0208090404030B0204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8F9579-4582-47BC-A51B-A65C26415D42}"/>
              </a:ext>
            </a:extLst>
          </p:cNvPr>
          <p:cNvSpPr/>
          <p:nvPr/>
        </p:nvSpPr>
        <p:spPr>
          <a:xfrm rot="20036398">
            <a:off x="-104717" y="1102958"/>
            <a:ext cx="5340603" cy="340368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DAAAA4-776A-4BEB-A64E-56168546E862}"/>
              </a:ext>
            </a:extLst>
          </p:cNvPr>
          <p:cNvSpPr/>
          <p:nvPr/>
        </p:nvSpPr>
        <p:spPr>
          <a:xfrm>
            <a:off x="5730243" y="1036697"/>
            <a:ext cx="6311657" cy="239230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06EA4A-02BF-48A7-A755-0ADD873A3A60}"/>
              </a:ext>
            </a:extLst>
          </p:cNvPr>
          <p:cNvSpPr/>
          <p:nvPr/>
        </p:nvSpPr>
        <p:spPr>
          <a:xfrm>
            <a:off x="2824480" y="4152362"/>
            <a:ext cx="9217419" cy="270563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7773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7343A8-4F0F-4D87-8F6D-0CAFD831219E}"/>
              </a:ext>
            </a:extLst>
          </p:cNvPr>
          <p:cNvSpPr txBox="1"/>
          <p:nvPr/>
        </p:nvSpPr>
        <p:spPr>
          <a:xfrm>
            <a:off x="2682240" y="477520"/>
            <a:ext cx="682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oper Black" panose="0208090404030B020404" pitchFamily="18" charset="0"/>
              </a:rPr>
              <a:t>The evolution of </a:t>
            </a:r>
            <a:r>
              <a:rPr lang="en-US" sz="4400" dirty="0" err="1">
                <a:latin typeface="Cooper Black" panose="0208090404030B020404" pitchFamily="18" charset="0"/>
              </a:rPr>
              <a:t>genAI</a:t>
            </a:r>
            <a:endParaRPr lang="th-TH" sz="4400" dirty="0">
              <a:latin typeface="Cooper Black" panose="0208090404030B0204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E2D162-EAAE-4674-830D-787FB211A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887" y="1076940"/>
            <a:ext cx="1894225" cy="1848024"/>
          </a:xfrm>
          <a:prstGeom prst="rect">
            <a:avLst/>
          </a:prstGeom>
        </p:spPr>
      </p:pic>
      <p:pic>
        <p:nvPicPr>
          <p:cNvPr id="7170" name="Picture 2" descr="Premium Vector | Letter calendar for march 2023 the week begins on sunday  time planning and schedule concept flat design removable calendar for the  month vector illustration">
            <a:extLst>
              <a:ext uri="{FF2B5EF4-FFF2-40B4-BE49-F238E27FC236}">
                <a16:creationId xmlns:a16="http://schemas.microsoft.com/office/drawing/2014/main" id="{6822FEC2-150A-40D1-ABC2-3FC61DE46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39" y="2000952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remium Vector | Letter calendar for october 2023 the week begins on sunday  time planning and schedule concept flat design removable calendar for the  month vector illustration">
            <a:extLst>
              <a:ext uri="{FF2B5EF4-FFF2-40B4-BE49-F238E27FC236}">
                <a16:creationId xmlns:a16="http://schemas.microsoft.com/office/drawing/2014/main" id="{BAC40CA7-D1B5-435F-B026-86F9ABFFB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959" y="2000951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59B98B-CD7F-4CCC-8C35-A75101047EF8}"/>
              </a:ext>
            </a:extLst>
          </p:cNvPr>
          <p:cNvSpPr txBox="1"/>
          <p:nvPr/>
        </p:nvSpPr>
        <p:spPr>
          <a:xfrm>
            <a:off x="607367" y="4521200"/>
            <a:ext cx="4541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view from the top of the mountain was truly awesome.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384C8F-A30F-4B2C-BA0A-85E7026073E4}"/>
              </a:ext>
            </a:extLst>
          </p:cNvPr>
          <p:cNvSpPr txBox="1"/>
          <p:nvPr/>
        </p:nvSpPr>
        <p:spPr>
          <a:xfrm>
            <a:off x="7043112" y="4509378"/>
            <a:ext cx="4846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view from the mountaintop was absolutely awesome, with breathtaking scenery in every direction.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6029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mart Tv Smartphone Digital Tablet And Laptop Computer On Reflective  Surface Stock Photo - Download Image Now - iStock">
            <a:extLst>
              <a:ext uri="{FF2B5EF4-FFF2-40B4-BE49-F238E27FC236}">
                <a16:creationId xmlns:a16="http://schemas.microsoft.com/office/drawing/2014/main" id="{DAA47CCD-5854-4BC8-896B-C01AE18CF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712" y="202671"/>
            <a:ext cx="3219311" cy="26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oks and Magazines">
            <a:extLst>
              <a:ext uri="{FF2B5EF4-FFF2-40B4-BE49-F238E27FC236}">
                <a16:creationId xmlns:a16="http://schemas.microsoft.com/office/drawing/2014/main" id="{4948A7CD-2B93-4D06-8D59-5B7091555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712" y="3692197"/>
            <a:ext cx="3156875" cy="315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oups of People Talking Stock Photo | Adobe Stock">
            <a:extLst>
              <a:ext uri="{FF2B5EF4-FFF2-40B4-BE49-F238E27FC236}">
                <a16:creationId xmlns:a16="http://schemas.microsoft.com/office/drawing/2014/main" id="{25E379DA-3F0E-433A-B5D7-0470DC142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/>
          <a:stretch/>
        </p:blipFill>
        <p:spPr bwMode="auto">
          <a:xfrm>
            <a:off x="970569" y="2162776"/>
            <a:ext cx="3652576" cy="25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6 Scientifically Proven Brain Facts That eLearning Professionals Should  Know - eLearning Industry">
            <a:extLst>
              <a:ext uri="{FF2B5EF4-FFF2-40B4-BE49-F238E27FC236}">
                <a16:creationId xmlns:a16="http://schemas.microsoft.com/office/drawing/2014/main" id="{FEA23061-6944-4E0C-9249-6537E398F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" r="7409"/>
          <a:stretch/>
        </p:blipFill>
        <p:spPr bwMode="auto">
          <a:xfrm>
            <a:off x="8178800" y="2162774"/>
            <a:ext cx="3850640" cy="25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1A7F5-CED9-4185-BB14-7A77AC21CF38}"/>
              </a:ext>
            </a:extLst>
          </p:cNvPr>
          <p:cNvSpPr txBox="1"/>
          <p:nvPr/>
        </p:nvSpPr>
        <p:spPr>
          <a:xfrm>
            <a:off x="254000" y="659504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oper Black" panose="0208090404030B020404" pitchFamily="18" charset="0"/>
              </a:rPr>
              <a:t>Usage-based linguistics</a:t>
            </a:r>
            <a:endParaRPr lang="th-TH" sz="2400" dirty="0">
              <a:latin typeface="Cooper Black" panose="0208090404030B0204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2C208-E948-4A85-B3CA-9A10FBE26676}"/>
              </a:ext>
            </a:extLst>
          </p:cNvPr>
          <p:cNvSpPr txBox="1"/>
          <p:nvPr/>
        </p:nvSpPr>
        <p:spPr>
          <a:xfrm>
            <a:off x="8707120" y="5653270"/>
            <a:ext cx="348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oper Black" panose="0208090404030B020404" pitchFamily="18" charset="0"/>
              </a:rPr>
              <a:t>Data-driven learning</a:t>
            </a:r>
            <a:endParaRPr lang="th-TH" sz="2400" dirty="0">
              <a:latin typeface="Cooper Black" panose="0208090404030B020404" pitchFamily="18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AC75944-CC6E-406E-B0DC-38E6A599453B}"/>
              </a:ext>
            </a:extLst>
          </p:cNvPr>
          <p:cNvSpPr/>
          <p:nvPr/>
        </p:nvSpPr>
        <p:spPr>
          <a:xfrm>
            <a:off x="4805336" y="3076419"/>
            <a:ext cx="3156875" cy="70515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BA35C9B-55EC-4D20-947B-8FDD62AD042A}"/>
              </a:ext>
            </a:extLst>
          </p:cNvPr>
          <p:cNvSpPr/>
          <p:nvPr/>
        </p:nvSpPr>
        <p:spPr>
          <a:xfrm rot="2448181">
            <a:off x="7565863" y="1257957"/>
            <a:ext cx="1225873" cy="70515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5FF3786-B906-4496-88A5-C7B339D4069E}"/>
              </a:ext>
            </a:extLst>
          </p:cNvPr>
          <p:cNvSpPr/>
          <p:nvPr/>
        </p:nvSpPr>
        <p:spPr>
          <a:xfrm rot="19164795">
            <a:off x="7566362" y="4962744"/>
            <a:ext cx="1225873" cy="70515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020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7FE23E-E0A1-4335-9819-7C96D5F88D30}"/>
              </a:ext>
            </a:extLst>
          </p:cNvPr>
          <p:cNvSpPr txBox="1"/>
          <p:nvPr/>
        </p:nvSpPr>
        <p:spPr>
          <a:xfrm>
            <a:off x="1432560" y="396240"/>
            <a:ext cx="962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oper Black" panose="0208090404030B020404" pitchFamily="18" charset="0"/>
              </a:rPr>
              <a:t>Prototypical data-driven learning</a:t>
            </a:r>
            <a:endParaRPr lang="th-TH" b="1" dirty="0">
              <a:latin typeface="Cooper Black" panose="0208090404030B0204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82011-A9CA-4F35-BD0E-29D09469F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52" y="1748294"/>
            <a:ext cx="6057628" cy="4014939"/>
          </a:xfrm>
          <a:prstGeom prst="rect">
            <a:avLst/>
          </a:prstGeom>
        </p:spPr>
      </p:pic>
      <p:pic>
        <p:nvPicPr>
          <p:cNvPr id="2052" name="Picture 4" descr="Classify - Free of Charge Creative Commons Tablet Dictionary image">
            <a:extLst>
              <a:ext uri="{FF2B5EF4-FFF2-40B4-BE49-F238E27FC236}">
                <a16:creationId xmlns:a16="http://schemas.microsoft.com/office/drawing/2014/main" id="{F6C942C3-4893-481F-A4E4-5D575CB05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705" y="152642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546D96-637F-4A71-8BE3-55C52B7B5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880" y="4397913"/>
            <a:ext cx="4280120" cy="13653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282F66-932E-46DC-8CC0-D38277F34080}"/>
              </a:ext>
            </a:extLst>
          </p:cNvPr>
          <p:cNvSpPr txBox="1"/>
          <p:nvPr/>
        </p:nvSpPr>
        <p:spPr>
          <a:xfrm>
            <a:off x="8434705" y="3429000"/>
            <a:ext cx="261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oper Black" panose="0208090404030B020404" pitchFamily="18" charset="0"/>
              </a:rPr>
              <a:t>Meaning</a:t>
            </a:r>
            <a:endParaRPr lang="th-TH" dirty="0">
              <a:latin typeface="Cooper Black" panose="0208090404030B0204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1522B7-345B-4D5C-86FD-1C70CBAC03F5}"/>
              </a:ext>
            </a:extLst>
          </p:cNvPr>
          <p:cNvSpPr txBox="1"/>
          <p:nvPr/>
        </p:nvSpPr>
        <p:spPr>
          <a:xfrm>
            <a:off x="8587105" y="5763290"/>
            <a:ext cx="2781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oper Black" panose="0208090404030B020404" pitchFamily="18" charset="0"/>
              </a:rPr>
              <a:t>Pattern of use</a:t>
            </a:r>
            <a:endParaRPr lang="th-TH" dirty="0">
              <a:latin typeface="Cooper Black" panose="0208090404030B0204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06DA43B-7567-411F-B1DC-7C4F6DDE7D33}"/>
              </a:ext>
            </a:extLst>
          </p:cNvPr>
          <p:cNvSpPr/>
          <p:nvPr/>
        </p:nvSpPr>
        <p:spPr>
          <a:xfrm>
            <a:off x="6826321" y="2266835"/>
            <a:ext cx="1117944" cy="70515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A203DEC-2B8D-46B6-AD4D-B8E1507C61B7}"/>
              </a:ext>
            </a:extLst>
          </p:cNvPr>
          <p:cNvSpPr/>
          <p:nvPr/>
        </p:nvSpPr>
        <p:spPr>
          <a:xfrm>
            <a:off x="6826321" y="4695939"/>
            <a:ext cx="1117944" cy="70515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231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6A6C75-CF57-45A8-9F86-CD9A7C38DDB6}"/>
              </a:ext>
            </a:extLst>
          </p:cNvPr>
          <p:cNvSpPr txBox="1"/>
          <p:nvPr/>
        </p:nvSpPr>
        <p:spPr>
          <a:xfrm>
            <a:off x="2545080" y="518160"/>
            <a:ext cx="710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oper Black" panose="0208090404030B020404" pitchFamily="18" charset="0"/>
              </a:rPr>
              <a:t>Data-driven learning</a:t>
            </a:r>
            <a:endParaRPr lang="th-TH" dirty="0">
              <a:latin typeface="Cooper Black" panose="0208090404030B0204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3AB04E-E8F2-4A88-B3BF-F2EFDF042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916" y="763894"/>
            <a:ext cx="1556510" cy="14633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8F15A6-7C65-4DC3-A211-ACC019F56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130" y="795644"/>
            <a:ext cx="1450390" cy="14315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9A9019-6EB3-409C-B9BB-E707F7D7B8F1}"/>
              </a:ext>
            </a:extLst>
          </p:cNvPr>
          <p:cNvSpPr txBox="1"/>
          <p:nvPr/>
        </p:nvSpPr>
        <p:spPr>
          <a:xfrm>
            <a:off x="1127760" y="2377440"/>
            <a:ext cx="49682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ooper Black" panose="0208090404030B020404" pitchFamily="18" charset="0"/>
              </a:rPr>
              <a:t>Improving attitudes and motivation</a:t>
            </a:r>
          </a:p>
          <a:p>
            <a:r>
              <a:rPr lang="en-US" dirty="0">
                <a:solidFill>
                  <a:srgbClr val="00B050"/>
                </a:solidFill>
                <a:latin typeface="Cooper Black" panose="0208090404030B020404" pitchFamily="18" charset="0"/>
              </a:rPr>
              <a:t>Empowering</a:t>
            </a:r>
          </a:p>
          <a:p>
            <a:r>
              <a:rPr lang="en-US" dirty="0">
                <a:solidFill>
                  <a:srgbClr val="00B050"/>
                </a:solidFill>
                <a:latin typeface="Cooper Black" panose="0208090404030B020404" pitchFamily="18" charset="0"/>
              </a:rPr>
              <a:t>Gains in word knowledge</a:t>
            </a:r>
          </a:p>
          <a:p>
            <a:r>
              <a:rPr lang="en-US" dirty="0">
                <a:solidFill>
                  <a:srgbClr val="00B050"/>
                </a:solidFill>
                <a:latin typeface="Cooper Black" panose="0208090404030B020404" pitchFamily="18" charset="0"/>
              </a:rPr>
              <a:t>Enabling self-correction</a:t>
            </a:r>
          </a:p>
          <a:p>
            <a:r>
              <a:rPr lang="en-US" dirty="0">
                <a:solidFill>
                  <a:srgbClr val="00B050"/>
                </a:solidFill>
                <a:latin typeface="Cooper Black" panose="0208090404030B020404" pitchFamily="18" charset="0"/>
              </a:rPr>
              <a:t>Exposure to authentic language</a:t>
            </a:r>
          </a:p>
          <a:p>
            <a:r>
              <a:rPr lang="en-US" dirty="0">
                <a:solidFill>
                  <a:srgbClr val="00B050"/>
                </a:solidFill>
                <a:latin typeface="Cooper Black" panose="0208090404030B020404" pitchFamily="18" charset="0"/>
              </a:rPr>
              <a:t>Gaining additional skills (e.g. noticing)</a:t>
            </a:r>
            <a:endParaRPr lang="th-TH" dirty="0">
              <a:solidFill>
                <a:srgbClr val="00B050"/>
              </a:solidFill>
              <a:latin typeface="Cooper Black" panose="0208090404030B0204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4B1B33-977D-4B52-B9C0-340C187B90C7}"/>
              </a:ext>
            </a:extLst>
          </p:cNvPr>
          <p:cNvSpPr txBox="1"/>
          <p:nvPr/>
        </p:nvSpPr>
        <p:spPr>
          <a:xfrm>
            <a:off x="6593840" y="2377440"/>
            <a:ext cx="4968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oper Black" panose="0208090404030B020404" pitchFamily="18" charset="0"/>
              </a:rPr>
              <a:t>Overwhelming data</a:t>
            </a:r>
          </a:p>
          <a:p>
            <a:r>
              <a:rPr lang="en-US" dirty="0">
                <a:solidFill>
                  <a:srgbClr val="FF0000"/>
                </a:solidFill>
                <a:latin typeface="Cooper Black" panose="0208090404030B020404" pitchFamily="18" charset="0"/>
              </a:rPr>
              <a:t>Demanding</a:t>
            </a:r>
          </a:p>
          <a:p>
            <a:r>
              <a:rPr lang="en-US" dirty="0">
                <a:solidFill>
                  <a:srgbClr val="FF0000"/>
                </a:solidFill>
                <a:latin typeface="Cooper Black" panose="0208090404030B020404" pitchFamily="18" charset="0"/>
              </a:rPr>
              <a:t>Only fits with some learning styles</a:t>
            </a:r>
          </a:p>
          <a:p>
            <a:r>
              <a:rPr lang="en-US" dirty="0">
                <a:solidFill>
                  <a:srgbClr val="FF0000"/>
                </a:solidFill>
                <a:latin typeface="Cooper Black" panose="0208090404030B020404" pitchFamily="18" charset="0"/>
              </a:rPr>
              <a:t>Inappropriate for low-level learners</a:t>
            </a:r>
            <a:endParaRPr lang="th-TH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6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6A912-70FC-4592-8456-68434DAC716F}"/>
              </a:ext>
            </a:extLst>
          </p:cNvPr>
          <p:cNvSpPr txBox="1"/>
          <p:nvPr/>
        </p:nvSpPr>
        <p:spPr>
          <a:xfrm>
            <a:off x="2174240" y="680720"/>
            <a:ext cx="837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oper Black" panose="0208090404030B020404" pitchFamily="18" charset="0"/>
              </a:rPr>
              <a:t>Teacher-led inductive learning</a:t>
            </a:r>
            <a:endParaRPr lang="th-TH" sz="4000" dirty="0">
              <a:latin typeface="Cooper Black" panose="0208090404030B020404" pitchFamily="18" charset="0"/>
            </a:endParaRPr>
          </a:p>
        </p:txBody>
      </p:sp>
      <p:pic>
        <p:nvPicPr>
          <p:cNvPr id="3074" name="Picture 2" descr="รูปการ์ตูนภาพการสอนของครู PNG , ครูสอนตัดปะ, การ์ตูนเวกเตอร์,  ครูเวกเตอร์ภาพ PNG และ PSD สำหรับดาวน์โหลดฟรี | Kartun, Gambar, Guru">
            <a:extLst>
              <a:ext uri="{FF2B5EF4-FFF2-40B4-BE49-F238E27FC236}">
                <a16:creationId xmlns:a16="http://schemas.microsoft.com/office/drawing/2014/main" id="{0981CABE-DAA8-4AAD-8C65-D4CCE0A67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1"/>
          <a:stretch/>
        </p:blipFill>
        <p:spPr bwMode="auto">
          <a:xfrm>
            <a:off x="3960018" y="1905001"/>
            <a:ext cx="4271963" cy="402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117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00BC6A-AD3A-40C8-8FB5-11610E46C239}"/>
              </a:ext>
            </a:extLst>
          </p:cNvPr>
          <p:cNvSpPr txBox="1"/>
          <p:nvPr/>
        </p:nvSpPr>
        <p:spPr>
          <a:xfrm>
            <a:off x="2550160" y="396239"/>
            <a:ext cx="964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oper Black" panose="0208090404030B020404" pitchFamily="18" charset="0"/>
              </a:rPr>
              <a:t>Uses of </a:t>
            </a:r>
            <a:r>
              <a:rPr lang="en-US" sz="4000" dirty="0" err="1">
                <a:latin typeface="Cooper Black" panose="0208090404030B020404" pitchFamily="18" charset="0"/>
              </a:rPr>
              <a:t>genAI</a:t>
            </a:r>
            <a:r>
              <a:rPr lang="en-US" sz="4000" dirty="0">
                <a:latin typeface="Cooper Black" panose="0208090404030B020404" pitchFamily="18" charset="0"/>
              </a:rPr>
              <a:t> in education</a:t>
            </a:r>
            <a:endParaRPr lang="th-TH" sz="4000" dirty="0">
              <a:latin typeface="Cooper Black" panose="0208090404030B0204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2D72B-8B49-41F1-B8B8-FDB7DB18D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0" y="261163"/>
            <a:ext cx="2705100" cy="1685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9A6656-1A4C-44FC-B4F8-3AAA6CB5CBFD}"/>
              </a:ext>
            </a:extLst>
          </p:cNvPr>
          <p:cNvSpPr txBox="1"/>
          <p:nvPr/>
        </p:nvSpPr>
        <p:spPr>
          <a:xfrm>
            <a:off x="1005842" y="2035326"/>
            <a:ext cx="379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Generate course materials</a:t>
            </a:r>
            <a:endParaRPr lang="th-TH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DBB8C6-433F-47BE-B43F-C1411C2990A7}"/>
              </a:ext>
            </a:extLst>
          </p:cNvPr>
          <p:cNvSpPr txBox="1"/>
          <p:nvPr/>
        </p:nvSpPr>
        <p:spPr>
          <a:xfrm>
            <a:off x="355600" y="2629741"/>
            <a:ext cx="379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Generate lesson plans</a:t>
            </a:r>
            <a:endParaRPr lang="th-TH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5DCBFF-A9E3-4D07-91D4-0DC8EE6C4E82}"/>
              </a:ext>
            </a:extLst>
          </p:cNvPr>
          <p:cNvSpPr txBox="1"/>
          <p:nvPr/>
        </p:nvSpPr>
        <p:spPr>
          <a:xfrm>
            <a:off x="1433830" y="3198833"/>
            <a:ext cx="379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Generate assessment tasks</a:t>
            </a:r>
            <a:endParaRPr lang="th-TH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28CEC9-0C6D-47AC-AB0A-18118A80698B}"/>
              </a:ext>
            </a:extLst>
          </p:cNvPr>
          <p:cNvSpPr txBox="1"/>
          <p:nvPr/>
        </p:nvSpPr>
        <p:spPr>
          <a:xfrm>
            <a:off x="760730" y="3773804"/>
            <a:ext cx="379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Evaluate student performance</a:t>
            </a:r>
            <a:endParaRPr lang="th-TH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D17C4B-C472-44B2-BD46-4605BAB33DCE}"/>
              </a:ext>
            </a:extLst>
          </p:cNvPr>
          <p:cNvSpPr txBox="1"/>
          <p:nvPr/>
        </p:nvSpPr>
        <p:spPr>
          <a:xfrm>
            <a:off x="4029075" y="1608119"/>
            <a:ext cx="379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Answer questions</a:t>
            </a:r>
            <a:endParaRPr lang="th-TH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E73B4F-1478-4810-BCCD-C173C012B065}"/>
              </a:ext>
            </a:extLst>
          </p:cNvPr>
          <p:cNvSpPr txBox="1"/>
          <p:nvPr/>
        </p:nvSpPr>
        <p:spPr>
          <a:xfrm>
            <a:off x="4876800" y="2191313"/>
            <a:ext cx="379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Summarise</a:t>
            </a:r>
            <a:r>
              <a:rPr lang="en-US" sz="2000" dirty="0"/>
              <a:t> information</a:t>
            </a:r>
            <a:endParaRPr lang="th-TH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6A4189-1207-4D67-8F53-9A2F9BDA01E2}"/>
              </a:ext>
            </a:extLst>
          </p:cNvPr>
          <p:cNvSpPr txBox="1"/>
          <p:nvPr/>
        </p:nvSpPr>
        <p:spPr>
          <a:xfrm>
            <a:off x="4673602" y="2782692"/>
            <a:ext cx="379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Prepare for exams</a:t>
            </a:r>
            <a:endParaRPr lang="th-TH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6C3C25-443A-4803-ABCA-93CC30CD5CE7}"/>
              </a:ext>
            </a:extLst>
          </p:cNvPr>
          <p:cNvSpPr txBox="1"/>
          <p:nvPr/>
        </p:nvSpPr>
        <p:spPr>
          <a:xfrm>
            <a:off x="5440680" y="3422621"/>
            <a:ext cx="379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Assist drafting</a:t>
            </a:r>
            <a:endParaRPr lang="th-TH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143CF8-4F55-4052-B7D7-8B4F92EBE63D}"/>
              </a:ext>
            </a:extLst>
          </p:cNvPr>
          <p:cNvSpPr txBox="1"/>
          <p:nvPr/>
        </p:nvSpPr>
        <p:spPr>
          <a:xfrm>
            <a:off x="4349754" y="4039794"/>
            <a:ext cx="379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Provide feedback</a:t>
            </a:r>
            <a:endParaRPr lang="th-TH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C3DE42-AA47-4176-8F28-879C5915D231}"/>
              </a:ext>
            </a:extLst>
          </p:cNvPr>
          <p:cNvSpPr txBox="1"/>
          <p:nvPr/>
        </p:nvSpPr>
        <p:spPr>
          <a:xfrm>
            <a:off x="5471160" y="4554808"/>
            <a:ext cx="379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Identify meanings of words</a:t>
            </a:r>
            <a:endParaRPr lang="th-TH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3EAE3F-E824-493E-970D-ACE829827E17}"/>
              </a:ext>
            </a:extLst>
          </p:cNvPr>
          <p:cNvSpPr txBox="1"/>
          <p:nvPr/>
        </p:nvSpPr>
        <p:spPr>
          <a:xfrm>
            <a:off x="4876800" y="5085462"/>
            <a:ext cx="379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Explain mistakes</a:t>
            </a:r>
            <a:endParaRPr lang="th-TH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D963A5-012D-4D43-9FE5-E13D452A6771}"/>
              </a:ext>
            </a:extLst>
          </p:cNvPr>
          <p:cNvSpPr txBox="1"/>
          <p:nvPr/>
        </p:nvSpPr>
        <p:spPr>
          <a:xfrm>
            <a:off x="5618480" y="5596709"/>
            <a:ext cx="379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Correct mistakes</a:t>
            </a:r>
            <a:endParaRPr lang="th-TH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0C7748-8E9C-43C8-8191-08391429C612}"/>
              </a:ext>
            </a:extLst>
          </p:cNvPr>
          <p:cNvSpPr txBox="1"/>
          <p:nvPr/>
        </p:nvSpPr>
        <p:spPr>
          <a:xfrm>
            <a:off x="4029075" y="6106160"/>
            <a:ext cx="379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Create genre-specific texts</a:t>
            </a:r>
            <a:endParaRPr lang="th-TH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40B4FF-BC68-45DC-A780-CDFA4F237C99}"/>
              </a:ext>
            </a:extLst>
          </p:cNvPr>
          <p:cNvSpPr txBox="1"/>
          <p:nvPr/>
        </p:nvSpPr>
        <p:spPr>
          <a:xfrm>
            <a:off x="7828915" y="1362707"/>
            <a:ext cx="379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Identify genre structures</a:t>
            </a:r>
            <a:endParaRPr lang="th-TH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DFE4EC-932B-4B8D-AA81-EDBD4F6AEB53}"/>
              </a:ext>
            </a:extLst>
          </p:cNvPr>
          <p:cNvSpPr txBox="1"/>
          <p:nvPr/>
        </p:nvSpPr>
        <p:spPr>
          <a:xfrm>
            <a:off x="8392160" y="2163256"/>
            <a:ext cx="379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Provide example sentences</a:t>
            </a:r>
            <a:endParaRPr lang="th-TH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23E800-0DFF-4E0F-A7FB-F77D7ACAB4CB}"/>
              </a:ext>
            </a:extLst>
          </p:cNvPr>
          <p:cNvSpPr txBox="1"/>
          <p:nvPr/>
        </p:nvSpPr>
        <p:spPr>
          <a:xfrm>
            <a:off x="7518400" y="2768293"/>
            <a:ext cx="379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Provide translations</a:t>
            </a:r>
            <a:endParaRPr lang="th-TH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26AA19-71EC-479E-8028-9343B69C282F}"/>
              </a:ext>
            </a:extLst>
          </p:cNvPr>
          <p:cNvSpPr txBox="1"/>
          <p:nvPr/>
        </p:nvSpPr>
        <p:spPr>
          <a:xfrm>
            <a:off x="8686800" y="3278686"/>
            <a:ext cx="379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Highlight important phrases</a:t>
            </a:r>
            <a:endParaRPr lang="th-TH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86062D-1727-4936-A721-B9E20B6576A4}"/>
              </a:ext>
            </a:extLst>
          </p:cNvPr>
          <p:cNvSpPr txBox="1"/>
          <p:nvPr/>
        </p:nvSpPr>
        <p:spPr>
          <a:xfrm>
            <a:off x="7828915" y="3932155"/>
            <a:ext cx="379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Explain grammar</a:t>
            </a:r>
            <a:endParaRPr lang="th-TH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AF5FEC-0918-43B0-BA03-054DBA73182B}"/>
              </a:ext>
            </a:extLst>
          </p:cNvPr>
          <p:cNvSpPr txBox="1"/>
          <p:nvPr/>
        </p:nvSpPr>
        <p:spPr>
          <a:xfrm>
            <a:off x="8392160" y="4940976"/>
            <a:ext cx="379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Suggest style improvements</a:t>
            </a:r>
            <a:endParaRPr lang="th-TH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0A48A6-098F-47E7-8D3F-F718EC82F584}"/>
              </a:ext>
            </a:extLst>
          </p:cNvPr>
          <p:cNvSpPr txBox="1"/>
          <p:nvPr/>
        </p:nvSpPr>
        <p:spPr>
          <a:xfrm>
            <a:off x="7828915" y="5487368"/>
            <a:ext cx="4409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Provide step-by-step solutions</a:t>
            </a:r>
            <a:endParaRPr lang="th-TH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424D1E-34B4-4DAD-9428-B18D3C3C95CE}"/>
              </a:ext>
            </a:extLst>
          </p:cNvPr>
          <p:cNvSpPr txBox="1"/>
          <p:nvPr/>
        </p:nvSpPr>
        <p:spPr>
          <a:xfrm>
            <a:off x="8149594" y="6067855"/>
            <a:ext cx="379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Generate essay outlines</a:t>
            </a:r>
            <a:endParaRPr lang="th-TH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3F8710-EAE1-47E3-8B97-319A8C640451}"/>
              </a:ext>
            </a:extLst>
          </p:cNvPr>
          <p:cNvSpPr txBox="1"/>
          <p:nvPr/>
        </p:nvSpPr>
        <p:spPr>
          <a:xfrm>
            <a:off x="513715" y="4809127"/>
            <a:ext cx="3291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Lo (2023)</a:t>
            </a:r>
          </a:p>
          <a:p>
            <a:r>
              <a:rPr lang="en-US" sz="2000" dirty="0" err="1">
                <a:solidFill>
                  <a:srgbClr val="002060"/>
                </a:solidFill>
              </a:rPr>
              <a:t>Kohnke</a:t>
            </a:r>
            <a:r>
              <a:rPr lang="en-US" sz="2000" dirty="0">
                <a:solidFill>
                  <a:srgbClr val="002060"/>
                </a:solidFill>
              </a:rPr>
              <a:t> et al. (2023)</a:t>
            </a:r>
          </a:p>
          <a:p>
            <a:r>
              <a:rPr lang="en-US" sz="2000" dirty="0" err="1">
                <a:solidFill>
                  <a:srgbClr val="002060"/>
                </a:solidFill>
              </a:rPr>
              <a:t>Kasneci</a:t>
            </a:r>
            <a:r>
              <a:rPr lang="en-US" sz="2000" dirty="0">
                <a:solidFill>
                  <a:srgbClr val="002060"/>
                </a:solidFill>
              </a:rPr>
              <a:t> et al. (2023)</a:t>
            </a:r>
            <a:endParaRPr lang="th-TH" sz="2000" dirty="0">
              <a:solidFill>
                <a:srgbClr val="00206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FE089D0-8E98-4672-A0DD-1864E4EC8B88}"/>
              </a:ext>
            </a:extLst>
          </p:cNvPr>
          <p:cNvSpPr/>
          <p:nvPr/>
        </p:nvSpPr>
        <p:spPr>
          <a:xfrm>
            <a:off x="8209919" y="1895186"/>
            <a:ext cx="3371844" cy="93444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221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88AED9-643B-4657-93B3-655B3942AB1D}"/>
              </a:ext>
            </a:extLst>
          </p:cNvPr>
          <p:cNvSpPr txBox="1"/>
          <p:nvPr/>
        </p:nvSpPr>
        <p:spPr>
          <a:xfrm>
            <a:off x="1483360" y="670560"/>
            <a:ext cx="9225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oper Black" panose="0208090404030B020404" pitchFamily="18" charset="0"/>
              </a:rPr>
              <a:t>Data sources in DDL</a:t>
            </a:r>
            <a:endParaRPr lang="th-TH" sz="4000" dirty="0">
              <a:latin typeface="Cooper Black" panose="0208090404030B0204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E5E972-A3F0-4C34-80A0-3D916BE3B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65" y="1595962"/>
            <a:ext cx="3852935" cy="2550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C88A28-55AD-4D62-9F6D-1E8B40AF1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740" y="1579330"/>
            <a:ext cx="2712907" cy="2557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73500A-054B-4633-8A7D-AEC116B20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6388" y="2083882"/>
            <a:ext cx="3519957" cy="1548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E772B2-59DC-463F-9821-47E6445B447B}"/>
              </a:ext>
            </a:extLst>
          </p:cNvPr>
          <p:cNvSpPr txBox="1"/>
          <p:nvPr/>
        </p:nvSpPr>
        <p:spPr>
          <a:xfrm>
            <a:off x="719065" y="4840326"/>
            <a:ext cx="344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COCA Analyze Texts</a:t>
            </a:r>
            <a:endParaRPr lang="th-T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E8818F-2972-4163-960A-5CA8697F9DDA}"/>
              </a:ext>
            </a:extLst>
          </p:cNvPr>
          <p:cNvSpPr txBox="1"/>
          <p:nvPr/>
        </p:nvSpPr>
        <p:spPr>
          <a:xfrm>
            <a:off x="4643120" y="4409440"/>
            <a:ext cx="3383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Elicit example sentences from 10 colleagues</a:t>
            </a:r>
            <a:endParaRPr lang="th-T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953179-D3C1-4026-9670-475C8C7B554E}"/>
              </a:ext>
            </a:extLst>
          </p:cNvPr>
          <p:cNvSpPr txBox="1"/>
          <p:nvPr/>
        </p:nvSpPr>
        <p:spPr>
          <a:xfrm>
            <a:off x="8564880" y="4409439"/>
            <a:ext cx="3383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Elicit 10 example sentences from </a:t>
            </a:r>
            <a:r>
              <a:rPr lang="en-US" dirty="0" err="1"/>
              <a:t>ChatGPT</a:t>
            </a:r>
            <a:r>
              <a:rPr lang="en-US" dirty="0"/>
              <a:t> and Bard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575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7BE7FE-8A94-48F8-A38B-2C18EACB77CF}"/>
              </a:ext>
            </a:extLst>
          </p:cNvPr>
          <p:cNvSpPr txBox="1"/>
          <p:nvPr/>
        </p:nvSpPr>
        <p:spPr>
          <a:xfrm>
            <a:off x="2042160" y="384539"/>
            <a:ext cx="810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Evaluating data sources in DDL</a:t>
            </a:r>
            <a:endParaRPr lang="th-TH" sz="3600" dirty="0">
              <a:latin typeface="Cooper Black" panose="0208090404030B0204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7ABA66-7F5E-4C38-B4D1-7732DD581615}"/>
              </a:ext>
            </a:extLst>
          </p:cNvPr>
          <p:cNvSpPr txBox="1"/>
          <p:nvPr/>
        </p:nvSpPr>
        <p:spPr>
          <a:xfrm>
            <a:off x="1046481" y="2647146"/>
            <a:ext cx="431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oper Black" panose="0208090404030B020404" pitchFamily="18" charset="0"/>
              </a:rPr>
              <a:t>Ease of understanding and use</a:t>
            </a:r>
            <a:endParaRPr lang="th-TH" dirty="0">
              <a:latin typeface="Cooper Black" panose="0208090404030B0204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17D4D-07F7-4B97-851F-01A3F6018261}"/>
              </a:ext>
            </a:extLst>
          </p:cNvPr>
          <p:cNvSpPr txBox="1"/>
          <p:nvPr/>
        </p:nvSpPr>
        <p:spPr>
          <a:xfrm>
            <a:off x="7066059" y="3113265"/>
            <a:ext cx="431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oper Black" panose="0208090404030B020404" pitchFamily="18" charset="0"/>
              </a:rPr>
              <a:t>Appropriacy for inducing meanings of words</a:t>
            </a:r>
            <a:endParaRPr lang="th-TH" dirty="0">
              <a:latin typeface="Cooper Black" panose="0208090404030B0204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1439-EF2E-4480-B0A1-A9BBB347A667}"/>
              </a:ext>
            </a:extLst>
          </p:cNvPr>
          <p:cNvSpPr txBox="1"/>
          <p:nvPr/>
        </p:nvSpPr>
        <p:spPr>
          <a:xfrm>
            <a:off x="3027681" y="5020610"/>
            <a:ext cx="467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oper Black" panose="0208090404030B020404" pitchFamily="18" charset="0"/>
              </a:rPr>
              <a:t>Appropriacy for inducing patterns of use</a:t>
            </a:r>
            <a:endParaRPr lang="th-TH" dirty="0">
              <a:latin typeface="Cooper Black" panose="0208090404030B0204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8F9579-4582-47BC-A51B-A65C26415D42}"/>
              </a:ext>
            </a:extLst>
          </p:cNvPr>
          <p:cNvSpPr/>
          <p:nvPr/>
        </p:nvSpPr>
        <p:spPr>
          <a:xfrm>
            <a:off x="690880" y="2066785"/>
            <a:ext cx="5080000" cy="20929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DAAAA4-776A-4BEB-A64E-56168546E862}"/>
              </a:ext>
            </a:extLst>
          </p:cNvPr>
          <p:cNvSpPr/>
          <p:nvPr/>
        </p:nvSpPr>
        <p:spPr>
          <a:xfrm>
            <a:off x="6685059" y="2647146"/>
            <a:ext cx="5080000" cy="209296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06EA4A-02BF-48A7-A755-0ADD873A3A60}"/>
              </a:ext>
            </a:extLst>
          </p:cNvPr>
          <p:cNvSpPr/>
          <p:nvPr/>
        </p:nvSpPr>
        <p:spPr>
          <a:xfrm>
            <a:off x="2824481" y="4506164"/>
            <a:ext cx="5080000" cy="209296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07FA0A-BCBF-44D3-87DF-D00966843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19" y="949843"/>
            <a:ext cx="2313001" cy="11169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83528E-323B-46AE-ACA6-E40EDF973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769" y="949843"/>
            <a:ext cx="2895749" cy="16129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545EDF-364E-429E-A92B-756D2620D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681" y="5564021"/>
            <a:ext cx="3270418" cy="10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1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E15CB3-E95A-48C0-8649-B804F81C8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152174"/>
              </p:ext>
            </p:extLst>
          </p:nvPr>
        </p:nvGraphicFramePr>
        <p:xfrm>
          <a:off x="609600" y="1560493"/>
          <a:ext cx="10972800" cy="345294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4265450">
                  <a:extLst>
                    <a:ext uri="{9D8B030D-6E8A-4147-A177-3AD203B41FA5}">
                      <a16:colId xmlns:a16="http://schemas.microsoft.com/office/drawing/2014/main" val="912256506"/>
                    </a:ext>
                  </a:extLst>
                </a:gridCol>
                <a:gridCol w="2233157">
                  <a:extLst>
                    <a:ext uri="{9D8B030D-6E8A-4147-A177-3AD203B41FA5}">
                      <a16:colId xmlns:a16="http://schemas.microsoft.com/office/drawing/2014/main" val="663907457"/>
                    </a:ext>
                  </a:extLst>
                </a:gridCol>
                <a:gridCol w="2138632">
                  <a:extLst>
                    <a:ext uri="{9D8B030D-6E8A-4147-A177-3AD203B41FA5}">
                      <a16:colId xmlns:a16="http://schemas.microsoft.com/office/drawing/2014/main" val="13082211"/>
                    </a:ext>
                  </a:extLst>
                </a:gridCol>
                <a:gridCol w="2335561">
                  <a:extLst>
                    <a:ext uri="{9D8B030D-6E8A-4147-A177-3AD203B41FA5}">
                      <a16:colId xmlns:a16="http://schemas.microsoft.com/office/drawing/2014/main" val="469960946"/>
                    </a:ext>
                  </a:extLst>
                </a:gridCol>
              </a:tblGrid>
              <a:tr h="863235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Corpus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Teacher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GenAI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599715"/>
                  </a:ext>
                </a:extLst>
              </a:tr>
              <a:tr h="86323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Ease of understanding</a:t>
                      </a:r>
                      <a:endParaRPr lang="th-TH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20362052"/>
                  </a:ext>
                </a:extLst>
              </a:tr>
              <a:tr h="86323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Inducing meanings</a:t>
                      </a:r>
                      <a:endParaRPr lang="th-TH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35190264"/>
                  </a:ext>
                </a:extLst>
              </a:tr>
              <a:tr h="86323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Inducing patterns</a:t>
                      </a:r>
                      <a:endParaRPr lang="th-TH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32625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392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610</Words>
  <Application>Microsoft Office PowerPoint</Application>
  <PresentationFormat>Widescreen</PresentationFormat>
  <Paragraphs>171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Angsana New</vt:lpstr>
      <vt:lpstr>Arial</vt:lpstr>
      <vt:lpstr>Bradley Hand ITC</vt:lpstr>
      <vt:lpstr>Calibri</vt:lpstr>
      <vt:lpstr>Calibri Light</vt:lpstr>
      <vt:lpstr>Cooper Black</vt:lpstr>
      <vt:lpstr>Cordia New</vt:lpstr>
      <vt:lpstr>Wingdings</vt:lpstr>
      <vt:lpstr>Office Theme</vt:lpstr>
      <vt:lpstr>Can generative AI replace corpora in data-driven learning?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generative AI replace corpora in data-driven learning?</dc:title>
  <dc:creator>RICHARD GILES WATSON TODD</dc:creator>
  <cp:lastModifiedBy>RICHARD GILES WATSON TODD</cp:lastModifiedBy>
  <cp:revision>42</cp:revision>
  <cp:lastPrinted>2023-11-13T07:04:02Z</cp:lastPrinted>
  <dcterms:created xsi:type="dcterms:W3CDTF">2023-11-03T00:50:53Z</dcterms:created>
  <dcterms:modified xsi:type="dcterms:W3CDTF">2023-11-23T01:29:52Z</dcterms:modified>
</cp:coreProperties>
</file>