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3" r:id="rId9"/>
    <p:sldId id="264" r:id="rId10"/>
    <p:sldId id="265" r:id="rId11"/>
    <p:sldId id="266" r:id="rId12"/>
    <p:sldId id="267" r:id="rId13"/>
    <p:sldId id="269" r:id="rId14"/>
    <p:sldId id="271" r:id="rId15"/>
    <p:sldId id="272" r:id="rId16"/>
    <p:sldId id="270"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90" r:id="rId33"/>
    <p:sldId id="288" r:id="rId34"/>
    <p:sldId id="289" r:id="rId35"/>
  </p:sldIdLst>
  <p:sldSz cx="12192000" cy="6858000"/>
  <p:notesSz cx="6735763" cy="9866313"/>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26330-BFF6-4C98-A009-E9DDFFBE0F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h-TH"/>
          </a:p>
        </p:txBody>
      </p:sp>
      <p:sp>
        <p:nvSpPr>
          <p:cNvPr id="3" name="Subtitle 2">
            <a:extLst>
              <a:ext uri="{FF2B5EF4-FFF2-40B4-BE49-F238E27FC236}">
                <a16:creationId xmlns:a16="http://schemas.microsoft.com/office/drawing/2014/main" id="{00C1EE88-7AB0-40A3-93B2-0F862E5F36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h-TH"/>
          </a:p>
        </p:txBody>
      </p:sp>
      <p:sp>
        <p:nvSpPr>
          <p:cNvPr id="4" name="Date Placeholder 3">
            <a:extLst>
              <a:ext uri="{FF2B5EF4-FFF2-40B4-BE49-F238E27FC236}">
                <a16:creationId xmlns:a16="http://schemas.microsoft.com/office/drawing/2014/main" id="{D1E855E8-5ADC-409D-B172-A2E247B4B0CB}"/>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5" name="Footer Placeholder 4">
            <a:extLst>
              <a:ext uri="{FF2B5EF4-FFF2-40B4-BE49-F238E27FC236}">
                <a16:creationId xmlns:a16="http://schemas.microsoft.com/office/drawing/2014/main" id="{0A177C42-57C4-438C-9D6A-BFC183C291D0}"/>
              </a:ext>
            </a:extLst>
          </p:cNvPr>
          <p:cNvSpPr>
            <a:spLocks noGrp="1"/>
          </p:cNvSpPr>
          <p:nvPr>
            <p:ph type="ftr" sz="quarter" idx="11"/>
          </p:nvPr>
        </p:nvSpPr>
        <p:spPr/>
        <p:txBody>
          <a:bodyPr/>
          <a:lstStyle/>
          <a:p>
            <a:endParaRPr lang="th-TH"/>
          </a:p>
        </p:txBody>
      </p:sp>
      <p:sp>
        <p:nvSpPr>
          <p:cNvPr id="6" name="Slide Number Placeholder 5">
            <a:extLst>
              <a:ext uri="{FF2B5EF4-FFF2-40B4-BE49-F238E27FC236}">
                <a16:creationId xmlns:a16="http://schemas.microsoft.com/office/drawing/2014/main" id="{9F49E3D3-22A6-48AA-9A86-A4918BAF9A76}"/>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4229929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231B8-22A0-4597-B94D-260A7B2F12B8}"/>
              </a:ext>
            </a:extLst>
          </p:cNvPr>
          <p:cNvSpPr>
            <a:spLocks noGrp="1"/>
          </p:cNvSpPr>
          <p:nvPr>
            <p:ph type="title"/>
          </p:nvPr>
        </p:nvSpPr>
        <p:spPr/>
        <p:txBody>
          <a:bodyPr/>
          <a:lstStyle/>
          <a:p>
            <a:r>
              <a:rPr lang="en-US"/>
              <a:t>Click to edit Master title style</a:t>
            </a:r>
            <a:endParaRPr lang="th-TH"/>
          </a:p>
        </p:txBody>
      </p:sp>
      <p:sp>
        <p:nvSpPr>
          <p:cNvPr id="3" name="Vertical Text Placeholder 2">
            <a:extLst>
              <a:ext uri="{FF2B5EF4-FFF2-40B4-BE49-F238E27FC236}">
                <a16:creationId xmlns:a16="http://schemas.microsoft.com/office/drawing/2014/main" id="{ECDB6177-A2DB-488C-BD7A-786D911CB4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a:extLst>
              <a:ext uri="{FF2B5EF4-FFF2-40B4-BE49-F238E27FC236}">
                <a16:creationId xmlns:a16="http://schemas.microsoft.com/office/drawing/2014/main" id="{E34D8906-24F3-439D-BF5A-F23E61435173}"/>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5" name="Footer Placeholder 4">
            <a:extLst>
              <a:ext uri="{FF2B5EF4-FFF2-40B4-BE49-F238E27FC236}">
                <a16:creationId xmlns:a16="http://schemas.microsoft.com/office/drawing/2014/main" id="{7C65B382-545F-4B07-8FA3-2F43989A194E}"/>
              </a:ext>
            </a:extLst>
          </p:cNvPr>
          <p:cNvSpPr>
            <a:spLocks noGrp="1"/>
          </p:cNvSpPr>
          <p:nvPr>
            <p:ph type="ftr" sz="quarter" idx="11"/>
          </p:nvPr>
        </p:nvSpPr>
        <p:spPr/>
        <p:txBody>
          <a:bodyPr/>
          <a:lstStyle/>
          <a:p>
            <a:endParaRPr lang="th-TH"/>
          </a:p>
        </p:txBody>
      </p:sp>
      <p:sp>
        <p:nvSpPr>
          <p:cNvPr id="6" name="Slide Number Placeholder 5">
            <a:extLst>
              <a:ext uri="{FF2B5EF4-FFF2-40B4-BE49-F238E27FC236}">
                <a16:creationId xmlns:a16="http://schemas.microsoft.com/office/drawing/2014/main" id="{724B6F17-1EF1-4E68-96B1-92922716A452}"/>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645100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3C8A15-BE5C-4334-8ACE-E80BA9FC2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h-TH"/>
          </a:p>
        </p:txBody>
      </p:sp>
      <p:sp>
        <p:nvSpPr>
          <p:cNvPr id="3" name="Vertical Text Placeholder 2">
            <a:extLst>
              <a:ext uri="{FF2B5EF4-FFF2-40B4-BE49-F238E27FC236}">
                <a16:creationId xmlns:a16="http://schemas.microsoft.com/office/drawing/2014/main" id="{C289B6E8-7320-4330-BC8D-7080CCF0064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a:extLst>
              <a:ext uri="{FF2B5EF4-FFF2-40B4-BE49-F238E27FC236}">
                <a16:creationId xmlns:a16="http://schemas.microsoft.com/office/drawing/2014/main" id="{34CAB17C-88C5-4D64-BAC0-057A7EF49ADE}"/>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5" name="Footer Placeholder 4">
            <a:extLst>
              <a:ext uri="{FF2B5EF4-FFF2-40B4-BE49-F238E27FC236}">
                <a16:creationId xmlns:a16="http://schemas.microsoft.com/office/drawing/2014/main" id="{2FDFB2A8-3CE2-4651-AE89-A7EBBA84C8BB}"/>
              </a:ext>
            </a:extLst>
          </p:cNvPr>
          <p:cNvSpPr>
            <a:spLocks noGrp="1"/>
          </p:cNvSpPr>
          <p:nvPr>
            <p:ph type="ftr" sz="quarter" idx="11"/>
          </p:nvPr>
        </p:nvSpPr>
        <p:spPr/>
        <p:txBody>
          <a:bodyPr/>
          <a:lstStyle/>
          <a:p>
            <a:endParaRPr lang="th-TH"/>
          </a:p>
        </p:txBody>
      </p:sp>
      <p:sp>
        <p:nvSpPr>
          <p:cNvPr id="6" name="Slide Number Placeholder 5">
            <a:extLst>
              <a:ext uri="{FF2B5EF4-FFF2-40B4-BE49-F238E27FC236}">
                <a16:creationId xmlns:a16="http://schemas.microsoft.com/office/drawing/2014/main" id="{C1FA093F-05A8-4CC0-83C6-95ED01DEFCDF}"/>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3948942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05B89-3721-409F-85CA-8433CC76BB89}"/>
              </a:ext>
            </a:extLst>
          </p:cNvPr>
          <p:cNvSpPr>
            <a:spLocks noGrp="1"/>
          </p:cNvSpPr>
          <p:nvPr>
            <p:ph type="title"/>
          </p:nvPr>
        </p:nvSpPr>
        <p:spPr/>
        <p:txBody>
          <a:bodyPr/>
          <a:lstStyle/>
          <a:p>
            <a:r>
              <a:rPr lang="en-US"/>
              <a:t>Click to edit Master title style</a:t>
            </a:r>
            <a:endParaRPr lang="th-TH"/>
          </a:p>
        </p:txBody>
      </p:sp>
      <p:sp>
        <p:nvSpPr>
          <p:cNvPr id="3" name="Content Placeholder 2">
            <a:extLst>
              <a:ext uri="{FF2B5EF4-FFF2-40B4-BE49-F238E27FC236}">
                <a16:creationId xmlns:a16="http://schemas.microsoft.com/office/drawing/2014/main" id="{AC9D17AC-5CAE-48D6-8BC0-A27C271B95D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a:extLst>
              <a:ext uri="{FF2B5EF4-FFF2-40B4-BE49-F238E27FC236}">
                <a16:creationId xmlns:a16="http://schemas.microsoft.com/office/drawing/2014/main" id="{1137605B-0327-4C46-B724-91B7EEF264C7}"/>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5" name="Footer Placeholder 4">
            <a:extLst>
              <a:ext uri="{FF2B5EF4-FFF2-40B4-BE49-F238E27FC236}">
                <a16:creationId xmlns:a16="http://schemas.microsoft.com/office/drawing/2014/main" id="{5CC55CC7-E1B0-49E9-AA67-A38EA45CDABB}"/>
              </a:ext>
            </a:extLst>
          </p:cNvPr>
          <p:cNvSpPr>
            <a:spLocks noGrp="1"/>
          </p:cNvSpPr>
          <p:nvPr>
            <p:ph type="ftr" sz="quarter" idx="11"/>
          </p:nvPr>
        </p:nvSpPr>
        <p:spPr/>
        <p:txBody>
          <a:bodyPr/>
          <a:lstStyle/>
          <a:p>
            <a:endParaRPr lang="th-TH"/>
          </a:p>
        </p:txBody>
      </p:sp>
      <p:sp>
        <p:nvSpPr>
          <p:cNvPr id="6" name="Slide Number Placeholder 5">
            <a:extLst>
              <a:ext uri="{FF2B5EF4-FFF2-40B4-BE49-F238E27FC236}">
                <a16:creationId xmlns:a16="http://schemas.microsoft.com/office/drawing/2014/main" id="{DAD48474-727C-41A6-A915-CB85FE22EDF0}"/>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1772721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55B56-A25A-48B8-B698-D889CF336B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h-TH"/>
          </a:p>
        </p:txBody>
      </p:sp>
      <p:sp>
        <p:nvSpPr>
          <p:cNvPr id="3" name="Text Placeholder 2">
            <a:extLst>
              <a:ext uri="{FF2B5EF4-FFF2-40B4-BE49-F238E27FC236}">
                <a16:creationId xmlns:a16="http://schemas.microsoft.com/office/drawing/2014/main" id="{2EE434A6-3E7F-438C-B7E8-D80B823D7B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88AA28D-946A-4A3E-933E-766B173621A8}"/>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5" name="Footer Placeholder 4">
            <a:extLst>
              <a:ext uri="{FF2B5EF4-FFF2-40B4-BE49-F238E27FC236}">
                <a16:creationId xmlns:a16="http://schemas.microsoft.com/office/drawing/2014/main" id="{1FEFDC43-2A26-4116-9F0E-BBB218C64719}"/>
              </a:ext>
            </a:extLst>
          </p:cNvPr>
          <p:cNvSpPr>
            <a:spLocks noGrp="1"/>
          </p:cNvSpPr>
          <p:nvPr>
            <p:ph type="ftr" sz="quarter" idx="11"/>
          </p:nvPr>
        </p:nvSpPr>
        <p:spPr/>
        <p:txBody>
          <a:bodyPr/>
          <a:lstStyle/>
          <a:p>
            <a:endParaRPr lang="th-TH"/>
          </a:p>
        </p:txBody>
      </p:sp>
      <p:sp>
        <p:nvSpPr>
          <p:cNvPr id="6" name="Slide Number Placeholder 5">
            <a:extLst>
              <a:ext uri="{FF2B5EF4-FFF2-40B4-BE49-F238E27FC236}">
                <a16:creationId xmlns:a16="http://schemas.microsoft.com/office/drawing/2014/main" id="{DA15E523-01ED-4B5A-9DD6-DFD5EF713D08}"/>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3241578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90104-8DD7-473B-9651-4B915E2EB0E7}"/>
              </a:ext>
            </a:extLst>
          </p:cNvPr>
          <p:cNvSpPr>
            <a:spLocks noGrp="1"/>
          </p:cNvSpPr>
          <p:nvPr>
            <p:ph type="title"/>
          </p:nvPr>
        </p:nvSpPr>
        <p:spPr/>
        <p:txBody>
          <a:bodyPr/>
          <a:lstStyle/>
          <a:p>
            <a:r>
              <a:rPr lang="en-US"/>
              <a:t>Click to edit Master title style</a:t>
            </a:r>
            <a:endParaRPr lang="th-TH"/>
          </a:p>
        </p:txBody>
      </p:sp>
      <p:sp>
        <p:nvSpPr>
          <p:cNvPr id="3" name="Content Placeholder 2">
            <a:extLst>
              <a:ext uri="{FF2B5EF4-FFF2-40B4-BE49-F238E27FC236}">
                <a16:creationId xmlns:a16="http://schemas.microsoft.com/office/drawing/2014/main" id="{009BA342-4E04-4412-8ABA-AEF51E9C17B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Content Placeholder 3">
            <a:extLst>
              <a:ext uri="{FF2B5EF4-FFF2-40B4-BE49-F238E27FC236}">
                <a16:creationId xmlns:a16="http://schemas.microsoft.com/office/drawing/2014/main" id="{113548F5-6167-4270-915C-6C4D0432C7F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4">
            <a:extLst>
              <a:ext uri="{FF2B5EF4-FFF2-40B4-BE49-F238E27FC236}">
                <a16:creationId xmlns:a16="http://schemas.microsoft.com/office/drawing/2014/main" id="{4EA17F27-052B-4940-90E4-696B02F2D947}"/>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6" name="Footer Placeholder 5">
            <a:extLst>
              <a:ext uri="{FF2B5EF4-FFF2-40B4-BE49-F238E27FC236}">
                <a16:creationId xmlns:a16="http://schemas.microsoft.com/office/drawing/2014/main" id="{34DF79C1-30DC-409F-933A-CA68DCC6ED3C}"/>
              </a:ext>
            </a:extLst>
          </p:cNvPr>
          <p:cNvSpPr>
            <a:spLocks noGrp="1"/>
          </p:cNvSpPr>
          <p:nvPr>
            <p:ph type="ftr" sz="quarter" idx="11"/>
          </p:nvPr>
        </p:nvSpPr>
        <p:spPr/>
        <p:txBody>
          <a:bodyPr/>
          <a:lstStyle/>
          <a:p>
            <a:endParaRPr lang="th-TH"/>
          </a:p>
        </p:txBody>
      </p:sp>
      <p:sp>
        <p:nvSpPr>
          <p:cNvPr id="7" name="Slide Number Placeholder 6">
            <a:extLst>
              <a:ext uri="{FF2B5EF4-FFF2-40B4-BE49-F238E27FC236}">
                <a16:creationId xmlns:a16="http://schemas.microsoft.com/office/drawing/2014/main" id="{CB8E4779-9514-46B4-B581-C9E1D34C6799}"/>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2791273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3439F-CEA4-49F7-B916-198944167C3E}"/>
              </a:ext>
            </a:extLst>
          </p:cNvPr>
          <p:cNvSpPr>
            <a:spLocks noGrp="1"/>
          </p:cNvSpPr>
          <p:nvPr>
            <p:ph type="title"/>
          </p:nvPr>
        </p:nvSpPr>
        <p:spPr>
          <a:xfrm>
            <a:off x="839788" y="365125"/>
            <a:ext cx="10515600" cy="1325563"/>
          </a:xfrm>
        </p:spPr>
        <p:txBody>
          <a:bodyPr/>
          <a:lstStyle/>
          <a:p>
            <a:r>
              <a:rPr lang="en-US"/>
              <a:t>Click to edit Master title style</a:t>
            </a:r>
            <a:endParaRPr lang="th-TH"/>
          </a:p>
        </p:txBody>
      </p:sp>
      <p:sp>
        <p:nvSpPr>
          <p:cNvPr id="3" name="Text Placeholder 2">
            <a:extLst>
              <a:ext uri="{FF2B5EF4-FFF2-40B4-BE49-F238E27FC236}">
                <a16:creationId xmlns:a16="http://schemas.microsoft.com/office/drawing/2014/main" id="{71E9E656-1513-4D74-94B9-6877DD105A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1C29C29-A327-4B12-813F-E368F6227AC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a:extLst>
              <a:ext uri="{FF2B5EF4-FFF2-40B4-BE49-F238E27FC236}">
                <a16:creationId xmlns:a16="http://schemas.microsoft.com/office/drawing/2014/main" id="{49146EFF-6748-412D-A5FD-572C283B48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A9A7765-4BC0-4154-88C9-831BD31B580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6">
            <a:extLst>
              <a:ext uri="{FF2B5EF4-FFF2-40B4-BE49-F238E27FC236}">
                <a16:creationId xmlns:a16="http://schemas.microsoft.com/office/drawing/2014/main" id="{D9E22020-CE42-4721-92C1-3DD05C284F2C}"/>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8" name="Footer Placeholder 7">
            <a:extLst>
              <a:ext uri="{FF2B5EF4-FFF2-40B4-BE49-F238E27FC236}">
                <a16:creationId xmlns:a16="http://schemas.microsoft.com/office/drawing/2014/main" id="{0AE3CA19-755F-4F5D-A5F2-1639DD5ED2E1}"/>
              </a:ext>
            </a:extLst>
          </p:cNvPr>
          <p:cNvSpPr>
            <a:spLocks noGrp="1"/>
          </p:cNvSpPr>
          <p:nvPr>
            <p:ph type="ftr" sz="quarter" idx="11"/>
          </p:nvPr>
        </p:nvSpPr>
        <p:spPr/>
        <p:txBody>
          <a:bodyPr/>
          <a:lstStyle/>
          <a:p>
            <a:endParaRPr lang="th-TH"/>
          </a:p>
        </p:txBody>
      </p:sp>
      <p:sp>
        <p:nvSpPr>
          <p:cNvPr id="9" name="Slide Number Placeholder 8">
            <a:extLst>
              <a:ext uri="{FF2B5EF4-FFF2-40B4-BE49-F238E27FC236}">
                <a16:creationId xmlns:a16="http://schemas.microsoft.com/office/drawing/2014/main" id="{E804EDA7-CF59-443D-ADF6-5283A138D92B}"/>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339319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64CA-A1A5-4B12-B1ED-9AB55862FD4E}"/>
              </a:ext>
            </a:extLst>
          </p:cNvPr>
          <p:cNvSpPr>
            <a:spLocks noGrp="1"/>
          </p:cNvSpPr>
          <p:nvPr>
            <p:ph type="title"/>
          </p:nvPr>
        </p:nvSpPr>
        <p:spPr/>
        <p:txBody>
          <a:bodyPr/>
          <a:lstStyle/>
          <a:p>
            <a:r>
              <a:rPr lang="en-US"/>
              <a:t>Click to edit Master title style</a:t>
            </a:r>
            <a:endParaRPr lang="th-TH"/>
          </a:p>
        </p:txBody>
      </p:sp>
      <p:sp>
        <p:nvSpPr>
          <p:cNvPr id="3" name="Date Placeholder 2">
            <a:extLst>
              <a:ext uri="{FF2B5EF4-FFF2-40B4-BE49-F238E27FC236}">
                <a16:creationId xmlns:a16="http://schemas.microsoft.com/office/drawing/2014/main" id="{D72936F4-E839-4153-9915-46446E9F6E1A}"/>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4" name="Footer Placeholder 3">
            <a:extLst>
              <a:ext uri="{FF2B5EF4-FFF2-40B4-BE49-F238E27FC236}">
                <a16:creationId xmlns:a16="http://schemas.microsoft.com/office/drawing/2014/main" id="{FE939AA3-F49D-48D5-861F-95F15CCA1517}"/>
              </a:ext>
            </a:extLst>
          </p:cNvPr>
          <p:cNvSpPr>
            <a:spLocks noGrp="1"/>
          </p:cNvSpPr>
          <p:nvPr>
            <p:ph type="ftr" sz="quarter" idx="11"/>
          </p:nvPr>
        </p:nvSpPr>
        <p:spPr/>
        <p:txBody>
          <a:bodyPr/>
          <a:lstStyle/>
          <a:p>
            <a:endParaRPr lang="th-TH"/>
          </a:p>
        </p:txBody>
      </p:sp>
      <p:sp>
        <p:nvSpPr>
          <p:cNvPr id="5" name="Slide Number Placeholder 4">
            <a:extLst>
              <a:ext uri="{FF2B5EF4-FFF2-40B4-BE49-F238E27FC236}">
                <a16:creationId xmlns:a16="http://schemas.microsoft.com/office/drawing/2014/main" id="{B3D1B984-5452-4AB8-89C7-D05CCB3770AF}"/>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289945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0310CB-5495-48A7-82A0-344A462865CC}"/>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3" name="Footer Placeholder 2">
            <a:extLst>
              <a:ext uri="{FF2B5EF4-FFF2-40B4-BE49-F238E27FC236}">
                <a16:creationId xmlns:a16="http://schemas.microsoft.com/office/drawing/2014/main" id="{286E565F-BD4A-4065-BA2E-BC429A76FA4F}"/>
              </a:ext>
            </a:extLst>
          </p:cNvPr>
          <p:cNvSpPr>
            <a:spLocks noGrp="1"/>
          </p:cNvSpPr>
          <p:nvPr>
            <p:ph type="ftr" sz="quarter" idx="11"/>
          </p:nvPr>
        </p:nvSpPr>
        <p:spPr/>
        <p:txBody>
          <a:bodyPr/>
          <a:lstStyle/>
          <a:p>
            <a:endParaRPr lang="th-TH"/>
          </a:p>
        </p:txBody>
      </p:sp>
      <p:sp>
        <p:nvSpPr>
          <p:cNvPr id="4" name="Slide Number Placeholder 3">
            <a:extLst>
              <a:ext uri="{FF2B5EF4-FFF2-40B4-BE49-F238E27FC236}">
                <a16:creationId xmlns:a16="http://schemas.microsoft.com/office/drawing/2014/main" id="{50907CE1-99D4-4B4E-BD08-0B8EDCDC578D}"/>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2190071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B0B36-1ACE-44C5-9F36-948C1A305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h-TH"/>
          </a:p>
        </p:txBody>
      </p:sp>
      <p:sp>
        <p:nvSpPr>
          <p:cNvPr id="3" name="Content Placeholder 2">
            <a:extLst>
              <a:ext uri="{FF2B5EF4-FFF2-40B4-BE49-F238E27FC236}">
                <a16:creationId xmlns:a16="http://schemas.microsoft.com/office/drawing/2014/main" id="{12C9AB94-5D18-4DB5-AB74-E8149E737A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Text Placeholder 3">
            <a:extLst>
              <a:ext uri="{FF2B5EF4-FFF2-40B4-BE49-F238E27FC236}">
                <a16:creationId xmlns:a16="http://schemas.microsoft.com/office/drawing/2014/main" id="{3F68A43F-F831-4946-95CA-DED602A6C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C6C551-99DA-43BC-90DA-8668D4822A36}"/>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6" name="Footer Placeholder 5">
            <a:extLst>
              <a:ext uri="{FF2B5EF4-FFF2-40B4-BE49-F238E27FC236}">
                <a16:creationId xmlns:a16="http://schemas.microsoft.com/office/drawing/2014/main" id="{490B377F-1BEA-4077-8098-2B7EF7D7AFE9}"/>
              </a:ext>
            </a:extLst>
          </p:cNvPr>
          <p:cNvSpPr>
            <a:spLocks noGrp="1"/>
          </p:cNvSpPr>
          <p:nvPr>
            <p:ph type="ftr" sz="quarter" idx="11"/>
          </p:nvPr>
        </p:nvSpPr>
        <p:spPr/>
        <p:txBody>
          <a:bodyPr/>
          <a:lstStyle/>
          <a:p>
            <a:endParaRPr lang="th-TH"/>
          </a:p>
        </p:txBody>
      </p:sp>
      <p:sp>
        <p:nvSpPr>
          <p:cNvPr id="7" name="Slide Number Placeholder 6">
            <a:extLst>
              <a:ext uri="{FF2B5EF4-FFF2-40B4-BE49-F238E27FC236}">
                <a16:creationId xmlns:a16="http://schemas.microsoft.com/office/drawing/2014/main" id="{DCA66A62-F620-497A-A8F7-A44F50026910}"/>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433591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2250-1B26-43B0-B5FD-89E4C02AB2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h-TH"/>
          </a:p>
        </p:txBody>
      </p:sp>
      <p:sp>
        <p:nvSpPr>
          <p:cNvPr id="3" name="Picture Placeholder 2">
            <a:extLst>
              <a:ext uri="{FF2B5EF4-FFF2-40B4-BE49-F238E27FC236}">
                <a16:creationId xmlns:a16="http://schemas.microsoft.com/office/drawing/2014/main" id="{764EE7C2-87C1-4A13-B33C-9C8FA66C4A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a:extLst>
              <a:ext uri="{FF2B5EF4-FFF2-40B4-BE49-F238E27FC236}">
                <a16:creationId xmlns:a16="http://schemas.microsoft.com/office/drawing/2014/main" id="{2C948F1B-432F-4B40-9EEF-05CA41B7F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BBCC1E-B095-41CB-ADB9-0754A734BBF1}"/>
              </a:ext>
            </a:extLst>
          </p:cNvPr>
          <p:cNvSpPr>
            <a:spLocks noGrp="1"/>
          </p:cNvSpPr>
          <p:nvPr>
            <p:ph type="dt" sz="half" idx="10"/>
          </p:nvPr>
        </p:nvSpPr>
        <p:spPr/>
        <p:txBody>
          <a:bodyPr/>
          <a:lstStyle/>
          <a:p>
            <a:fld id="{2D7F0B7C-93F6-4F40-B388-3E091B6F8861}" type="datetimeFigureOut">
              <a:rPr lang="th-TH" smtClean="0"/>
              <a:t>16/05/67</a:t>
            </a:fld>
            <a:endParaRPr lang="th-TH"/>
          </a:p>
        </p:txBody>
      </p:sp>
      <p:sp>
        <p:nvSpPr>
          <p:cNvPr id="6" name="Footer Placeholder 5">
            <a:extLst>
              <a:ext uri="{FF2B5EF4-FFF2-40B4-BE49-F238E27FC236}">
                <a16:creationId xmlns:a16="http://schemas.microsoft.com/office/drawing/2014/main" id="{CB6FE323-82EE-4850-8C53-809D7B28C92E}"/>
              </a:ext>
            </a:extLst>
          </p:cNvPr>
          <p:cNvSpPr>
            <a:spLocks noGrp="1"/>
          </p:cNvSpPr>
          <p:nvPr>
            <p:ph type="ftr" sz="quarter" idx="11"/>
          </p:nvPr>
        </p:nvSpPr>
        <p:spPr/>
        <p:txBody>
          <a:bodyPr/>
          <a:lstStyle/>
          <a:p>
            <a:endParaRPr lang="th-TH"/>
          </a:p>
        </p:txBody>
      </p:sp>
      <p:sp>
        <p:nvSpPr>
          <p:cNvPr id="7" name="Slide Number Placeholder 6">
            <a:extLst>
              <a:ext uri="{FF2B5EF4-FFF2-40B4-BE49-F238E27FC236}">
                <a16:creationId xmlns:a16="http://schemas.microsoft.com/office/drawing/2014/main" id="{2A149FBF-21C4-4020-BA83-8375D1FDB073}"/>
              </a:ext>
            </a:extLst>
          </p:cNvPr>
          <p:cNvSpPr>
            <a:spLocks noGrp="1"/>
          </p:cNvSpPr>
          <p:nvPr>
            <p:ph type="sldNum" sz="quarter" idx="12"/>
          </p:nvPr>
        </p:nvSpPr>
        <p:spPr/>
        <p:txBody>
          <a:bodyPr/>
          <a:lstStyle/>
          <a:p>
            <a:fld id="{DAEB36F0-25D3-4250-9A90-E1CFE71BFC7E}" type="slidenum">
              <a:rPr lang="th-TH" smtClean="0"/>
              <a:t>‹#›</a:t>
            </a:fld>
            <a:endParaRPr lang="th-TH"/>
          </a:p>
        </p:txBody>
      </p:sp>
    </p:spTree>
    <p:extLst>
      <p:ext uri="{BB962C8B-B14F-4D97-AF65-F5344CB8AC3E}">
        <p14:creationId xmlns:p14="http://schemas.microsoft.com/office/powerpoint/2010/main" val="3928055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D741A3-D53F-468F-A1D2-DE8F2E6AE2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h-TH"/>
          </a:p>
        </p:txBody>
      </p:sp>
      <p:sp>
        <p:nvSpPr>
          <p:cNvPr id="3" name="Text Placeholder 2">
            <a:extLst>
              <a:ext uri="{FF2B5EF4-FFF2-40B4-BE49-F238E27FC236}">
                <a16:creationId xmlns:a16="http://schemas.microsoft.com/office/drawing/2014/main" id="{97834CEC-BA12-49A0-A6F7-2D4FAE46A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a:extLst>
              <a:ext uri="{FF2B5EF4-FFF2-40B4-BE49-F238E27FC236}">
                <a16:creationId xmlns:a16="http://schemas.microsoft.com/office/drawing/2014/main" id="{F9960F0B-301A-42A5-8994-7C05309217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7F0B7C-93F6-4F40-B388-3E091B6F8861}" type="datetimeFigureOut">
              <a:rPr lang="th-TH" smtClean="0"/>
              <a:t>16/05/67</a:t>
            </a:fld>
            <a:endParaRPr lang="th-TH"/>
          </a:p>
        </p:txBody>
      </p:sp>
      <p:sp>
        <p:nvSpPr>
          <p:cNvPr id="5" name="Footer Placeholder 4">
            <a:extLst>
              <a:ext uri="{FF2B5EF4-FFF2-40B4-BE49-F238E27FC236}">
                <a16:creationId xmlns:a16="http://schemas.microsoft.com/office/drawing/2014/main" id="{9F3DD04C-1B0D-412E-9695-A93A3D1596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a:extLst>
              <a:ext uri="{FF2B5EF4-FFF2-40B4-BE49-F238E27FC236}">
                <a16:creationId xmlns:a16="http://schemas.microsoft.com/office/drawing/2014/main" id="{D65B1B04-051A-40A1-B0F6-DCA4A0B2AD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B36F0-25D3-4250-9A90-E1CFE71BFC7E}" type="slidenum">
              <a:rPr lang="th-TH" smtClean="0"/>
              <a:t>‹#›</a:t>
            </a:fld>
            <a:endParaRPr lang="th-TH"/>
          </a:p>
        </p:txBody>
      </p:sp>
    </p:spTree>
    <p:extLst>
      <p:ext uri="{BB962C8B-B14F-4D97-AF65-F5344CB8AC3E}">
        <p14:creationId xmlns:p14="http://schemas.microsoft.com/office/powerpoint/2010/main" val="2058331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2.jpeg"/><Relationship Id="rId7" Type="http://schemas.openxmlformats.org/officeDocument/2006/relationships/image" Target="../media/image8.png"/><Relationship Id="rId2" Type="http://schemas.openxmlformats.org/officeDocument/2006/relationships/image" Target="../media/image21.jpe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image" Target="../media/image7.png"/><Relationship Id="rId7" Type="http://schemas.openxmlformats.org/officeDocument/2006/relationships/image" Target="../media/image21.jpe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3.jpg"/><Relationship Id="rId2" Type="http://schemas.openxmlformats.org/officeDocument/2006/relationships/image" Target="../media/image3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4.jpg"/><Relationship Id="rId2" Type="http://schemas.openxmlformats.org/officeDocument/2006/relationships/image" Target="../media/image3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74C28-6D37-400F-8344-4C0FEB37FF67}"/>
              </a:ext>
            </a:extLst>
          </p:cNvPr>
          <p:cNvSpPr>
            <a:spLocks noGrp="1"/>
          </p:cNvSpPr>
          <p:nvPr>
            <p:ph type="ctrTitle"/>
          </p:nvPr>
        </p:nvSpPr>
        <p:spPr>
          <a:xfrm>
            <a:off x="0" y="1041400"/>
            <a:ext cx="9144000" cy="2387600"/>
          </a:xfrm>
        </p:spPr>
        <p:txBody>
          <a:bodyPr/>
          <a:lstStyle/>
          <a:p>
            <a:r>
              <a:rPr lang="en-US" dirty="0"/>
              <a:t>Generative AI in research: Uses and abuses</a:t>
            </a:r>
            <a:endParaRPr lang="th-TH" dirty="0"/>
          </a:p>
        </p:txBody>
      </p:sp>
      <p:sp>
        <p:nvSpPr>
          <p:cNvPr id="3" name="Subtitle 2">
            <a:extLst>
              <a:ext uri="{FF2B5EF4-FFF2-40B4-BE49-F238E27FC236}">
                <a16:creationId xmlns:a16="http://schemas.microsoft.com/office/drawing/2014/main" id="{E92D3437-EE71-42AD-996E-305B18921825}"/>
              </a:ext>
            </a:extLst>
          </p:cNvPr>
          <p:cNvSpPr>
            <a:spLocks noGrp="1"/>
          </p:cNvSpPr>
          <p:nvPr>
            <p:ph type="subTitle" idx="1"/>
          </p:nvPr>
        </p:nvSpPr>
        <p:spPr>
          <a:xfrm>
            <a:off x="0" y="3500438"/>
            <a:ext cx="9144000" cy="1655762"/>
          </a:xfrm>
        </p:spPr>
        <p:txBody>
          <a:bodyPr/>
          <a:lstStyle/>
          <a:p>
            <a:r>
              <a:rPr lang="en-US" dirty="0"/>
              <a:t>Richard Watson Todd</a:t>
            </a:r>
          </a:p>
          <a:p>
            <a:r>
              <a:rPr lang="en-US" dirty="0"/>
              <a:t>King Mongkut’s University of Technology Thonburi</a:t>
            </a:r>
            <a:endParaRPr lang="th-TH" dirty="0"/>
          </a:p>
        </p:txBody>
      </p:sp>
      <p:pic>
        <p:nvPicPr>
          <p:cNvPr id="5" name="Picture 4">
            <a:extLst>
              <a:ext uri="{FF2B5EF4-FFF2-40B4-BE49-F238E27FC236}">
                <a16:creationId xmlns:a16="http://schemas.microsoft.com/office/drawing/2014/main" id="{784708D9-EA74-4754-AC3E-C1132A7DFB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7668" y="1844834"/>
            <a:ext cx="3315580" cy="2483485"/>
          </a:xfrm>
          <a:prstGeom prst="rect">
            <a:avLst/>
          </a:prstGeom>
        </p:spPr>
      </p:pic>
    </p:spTree>
    <p:extLst>
      <p:ext uri="{BB962C8B-B14F-4D97-AF65-F5344CB8AC3E}">
        <p14:creationId xmlns:p14="http://schemas.microsoft.com/office/powerpoint/2010/main" val="884428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CB9-E9F3-4F51-BBDD-70815CC2B467}"/>
              </a:ext>
            </a:extLst>
          </p:cNvPr>
          <p:cNvSpPr>
            <a:spLocks noGrp="1"/>
          </p:cNvSpPr>
          <p:nvPr>
            <p:ph type="title"/>
          </p:nvPr>
        </p:nvSpPr>
        <p:spPr>
          <a:xfrm>
            <a:off x="838200" y="365125"/>
            <a:ext cx="8306752" cy="1325563"/>
          </a:xfrm>
        </p:spPr>
        <p:txBody>
          <a:bodyPr/>
          <a:lstStyle/>
          <a:p>
            <a:r>
              <a:rPr lang="en-US" dirty="0"/>
              <a:t>Using </a:t>
            </a:r>
            <a:r>
              <a:rPr lang="en-US" dirty="0" err="1"/>
              <a:t>genAI</a:t>
            </a:r>
            <a:r>
              <a:rPr lang="en-US" dirty="0"/>
              <a:t> to explore details in research design</a:t>
            </a:r>
            <a:endParaRPr lang="th-TH" dirty="0"/>
          </a:p>
        </p:txBody>
      </p:sp>
      <p:sp>
        <p:nvSpPr>
          <p:cNvPr id="3" name="Content Placeholder 2">
            <a:extLst>
              <a:ext uri="{FF2B5EF4-FFF2-40B4-BE49-F238E27FC236}">
                <a16:creationId xmlns:a16="http://schemas.microsoft.com/office/drawing/2014/main" id="{D0A342C3-B426-4892-994C-4E55B2AF40A2}"/>
              </a:ext>
            </a:extLst>
          </p:cNvPr>
          <p:cNvSpPr>
            <a:spLocks noGrp="1"/>
          </p:cNvSpPr>
          <p:nvPr>
            <p:ph idx="1"/>
          </p:nvPr>
        </p:nvSpPr>
        <p:spPr>
          <a:xfrm>
            <a:off x="838200" y="2041208"/>
            <a:ext cx="10515600" cy="4351338"/>
          </a:xfrm>
        </p:spPr>
        <p:txBody>
          <a:bodyPr>
            <a:normAutofit fontScale="92500"/>
          </a:bodyPr>
          <a:lstStyle/>
          <a:p>
            <a:pPr marL="0" indent="0">
              <a:buNone/>
            </a:pPr>
            <a:r>
              <a:rPr lang="en-US" dirty="0"/>
              <a:t>If I decided to use focus groups with students, what questions might I ask?</a:t>
            </a:r>
          </a:p>
          <a:p>
            <a:pPr marL="0" indent="0">
              <a:buNone/>
            </a:pPr>
            <a:r>
              <a:rPr lang="en-US" b="1" dirty="0"/>
              <a:t>Strengths and Teaching Methods:</a:t>
            </a:r>
          </a:p>
          <a:p>
            <a:pPr marL="0" indent="0">
              <a:buNone/>
            </a:pPr>
            <a:r>
              <a:rPr lang="en-US" dirty="0"/>
              <a:t>Can you describe some teaching methods or strategies used by your Filipino teachers that you found particularly helpful in learning English?</a:t>
            </a:r>
          </a:p>
          <a:p>
            <a:pPr marL="0" indent="0">
              <a:buNone/>
            </a:pPr>
            <a:r>
              <a:rPr lang="en-US" dirty="0"/>
              <a:t>…</a:t>
            </a:r>
          </a:p>
          <a:p>
            <a:pPr marL="0" indent="0">
              <a:buNone/>
            </a:pPr>
            <a:r>
              <a:rPr lang="en-US" b="1" dirty="0"/>
              <a:t>Cultural Understanding and Benefits</a:t>
            </a:r>
            <a:endParaRPr lang="en-US" dirty="0"/>
          </a:p>
          <a:p>
            <a:pPr marL="0" indent="0">
              <a:buNone/>
            </a:pPr>
            <a:r>
              <a:rPr lang="en-US" dirty="0"/>
              <a:t>Have your Filipino teachers incorporated any cultural aspects or references into their English lessons that you found interesting or helpful?</a:t>
            </a:r>
          </a:p>
          <a:p>
            <a:pPr marL="0" indent="0">
              <a:buNone/>
            </a:pPr>
            <a:r>
              <a:rPr lang="en-US" dirty="0"/>
              <a:t>…</a:t>
            </a:r>
          </a:p>
        </p:txBody>
      </p:sp>
      <p:pic>
        <p:nvPicPr>
          <p:cNvPr id="7" name="Picture 6">
            <a:extLst>
              <a:ext uri="{FF2B5EF4-FFF2-40B4-BE49-F238E27FC236}">
                <a16:creationId xmlns:a16="http://schemas.microsoft.com/office/drawing/2014/main" id="{603EBDBE-1152-4A68-B853-B776BEEA6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952" y="82550"/>
            <a:ext cx="2619375" cy="1743075"/>
          </a:xfrm>
          <a:prstGeom prst="rect">
            <a:avLst/>
          </a:prstGeom>
        </p:spPr>
      </p:pic>
      <p:pic>
        <p:nvPicPr>
          <p:cNvPr id="8" name="Picture 7">
            <a:extLst>
              <a:ext uri="{FF2B5EF4-FFF2-40B4-BE49-F238E27FC236}">
                <a16:creationId xmlns:a16="http://schemas.microsoft.com/office/drawing/2014/main" id="{BC50EF06-7E20-4D21-BF94-CE635AED9861}"/>
              </a:ext>
            </a:extLst>
          </p:cNvPr>
          <p:cNvPicPr>
            <a:picLocks noChangeAspect="1"/>
          </p:cNvPicPr>
          <p:nvPr/>
        </p:nvPicPr>
        <p:blipFill>
          <a:blip r:embed="rId3"/>
          <a:stretch>
            <a:fillRect/>
          </a:stretch>
        </p:blipFill>
        <p:spPr>
          <a:xfrm>
            <a:off x="204324" y="1906271"/>
            <a:ext cx="633876" cy="614373"/>
          </a:xfrm>
          <a:prstGeom prst="rect">
            <a:avLst/>
          </a:prstGeom>
        </p:spPr>
      </p:pic>
      <p:pic>
        <p:nvPicPr>
          <p:cNvPr id="9" name="Picture 8">
            <a:extLst>
              <a:ext uri="{FF2B5EF4-FFF2-40B4-BE49-F238E27FC236}">
                <a16:creationId xmlns:a16="http://schemas.microsoft.com/office/drawing/2014/main" id="{2F8FB5BB-C23E-495F-B95E-E608166C7D8B}"/>
              </a:ext>
            </a:extLst>
          </p:cNvPr>
          <p:cNvPicPr>
            <a:picLocks noChangeAspect="1"/>
          </p:cNvPicPr>
          <p:nvPr/>
        </p:nvPicPr>
        <p:blipFill rotWithShape="1">
          <a:blip r:embed="rId4"/>
          <a:srcRect t="14335"/>
          <a:stretch/>
        </p:blipFill>
        <p:spPr>
          <a:xfrm>
            <a:off x="100908" y="2520644"/>
            <a:ext cx="840708" cy="841920"/>
          </a:xfrm>
          <a:prstGeom prst="rect">
            <a:avLst/>
          </a:prstGeom>
        </p:spPr>
      </p:pic>
    </p:spTree>
    <p:extLst>
      <p:ext uri="{BB962C8B-B14F-4D97-AF65-F5344CB8AC3E}">
        <p14:creationId xmlns:p14="http://schemas.microsoft.com/office/powerpoint/2010/main" val="36310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CB9-E9F3-4F51-BBDD-70815CC2B467}"/>
              </a:ext>
            </a:extLst>
          </p:cNvPr>
          <p:cNvSpPr>
            <a:spLocks noGrp="1"/>
          </p:cNvSpPr>
          <p:nvPr>
            <p:ph type="title"/>
          </p:nvPr>
        </p:nvSpPr>
        <p:spPr>
          <a:xfrm>
            <a:off x="838200" y="365125"/>
            <a:ext cx="8306752" cy="1325563"/>
          </a:xfrm>
        </p:spPr>
        <p:txBody>
          <a:bodyPr/>
          <a:lstStyle/>
          <a:p>
            <a:r>
              <a:rPr lang="en-US" dirty="0"/>
              <a:t>Using </a:t>
            </a:r>
            <a:r>
              <a:rPr lang="en-US" dirty="0" err="1"/>
              <a:t>genAI</a:t>
            </a:r>
            <a:r>
              <a:rPr lang="en-US" dirty="0"/>
              <a:t> to explore details in research design</a:t>
            </a:r>
            <a:endParaRPr lang="th-TH" dirty="0"/>
          </a:p>
        </p:txBody>
      </p:sp>
      <p:sp>
        <p:nvSpPr>
          <p:cNvPr id="3" name="Content Placeholder 2">
            <a:extLst>
              <a:ext uri="{FF2B5EF4-FFF2-40B4-BE49-F238E27FC236}">
                <a16:creationId xmlns:a16="http://schemas.microsoft.com/office/drawing/2014/main" id="{D0A342C3-B426-4892-994C-4E55B2AF40A2}"/>
              </a:ext>
            </a:extLst>
          </p:cNvPr>
          <p:cNvSpPr>
            <a:spLocks noGrp="1"/>
          </p:cNvSpPr>
          <p:nvPr>
            <p:ph idx="1"/>
          </p:nvPr>
        </p:nvSpPr>
        <p:spPr>
          <a:xfrm>
            <a:off x="838200" y="2041208"/>
            <a:ext cx="10515600" cy="4351338"/>
          </a:xfrm>
        </p:spPr>
        <p:txBody>
          <a:bodyPr>
            <a:normAutofit/>
          </a:bodyPr>
          <a:lstStyle/>
          <a:p>
            <a:pPr marL="0" indent="0">
              <a:buNone/>
            </a:pPr>
            <a:r>
              <a:rPr lang="en-US" dirty="0"/>
              <a:t>How can I run a focus group interview to ensure that every participant has a roughly equal chance to share?</a:t>
            </a:r>
          </a:p>
          <a:p>
            <a:pPr marL="0" indent="0">
              <a:buNone/>
            </a:pPr>
            <a:r>
              <a:rPr lang="en-US" b="1" dirty="0"/>
              <a:t>Ground Rules</a:t>
            </a:r>
            <a:r>
              <a:rPr lang="en-US" dirty="0"/>
              <a:t>: Establish ground rules at the beginning of the session. These could include taking turns speaking, actively listening to others, and avoiding interrupting.</a:t>
            </a:r>
          </a:p>
          <a:p>
            <a:pPr marL="0" indent="0">
              <a:buNone/>
            </a:pPr>
            <a:r>
              <a:rPr lang="en-US" b="1" dirty="0"/>
              <a:t>Moderator Role</a:t>
            </a:r>
            <a:r>
              <a:rPr lang="en-US" dirty="0"/>
              <a:t>: The moderator plays a crucial role in facilitating equal participation. Use active listening skills, acknowledge contributions, and make eye contact with all participants.</a:t>
            </a:r>
          </a:p>
          <a:p>
            <a:pPr marL="0" indent="0">
              <a:buNone/>
            </a:pPr>
            <a:r>
              <a:rPr lang="en-US" dirty="0"/>
              <a:t>…</a:t>
            </a:r>
            <a:endParaRPr lang="th-TH" dirty="0"/>
          </a:p>
        </p:txBody>
      </p:sp>
      <p:pic>
        <p:nvPicPr>
          <p:cNvPr id="7" name="Picture 6">
            <a:extLst>
              <a:ext uri="{FF2B5EF4-FFF2-40B4-BE49-F238E27FC236}">
                <a16:creationId xmlns:a16="http://schemas.microsoft.com/office/drawing/2014/main" id="{603EBDBE-1152-4A68-B853-B776BEEA6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952" y="82550"/>
            <a:ext cx="2619375" cy="1743075"/>
          </a:xfrm>
          <a:prstGeom prst="rect">
            <a:avLst/>
          </a:prstGeom>
        </p:spPr>
      </p:pic>
      <p:pic>
        <p:nvPicPr>
          <p:cNvPr id="8" name="Picture 7">
            <a:extLst>
              <a:ext uri="{FF2B5EF4-FFF2-40B4-BE49-F238E27FC236}">
                <a16:creationId xmlns:a16="http://schemas.microsoft.com/office/drawing/2014/main" id="{BC50EF06-7E20-4D21-BF94-CE635AED9861}"/>
              </a:ext>
            </a:extLst>
          </p:cNvPr>
          <p:cNvPicPr>
            <a:picLocks noChangeAspect="1"/>
          </p:cNvPicPr>
          <p:nvPr/>
        </p:nvPicPr>
        <p:blipFill>
          <a:blip r:embed="rId3"/>
          <a:stretch>
            <a:fillRect/>
          </a:stretch>
        </p:blipFill>
        <p:spPr>
          <a:xfrm>
            <a:off x="204324" y="2035337"/>
            <a:ext cx="633876" cy="614373"/>
          </a:xfrm>
          <a:prstGeom prst="rect">
            <a:avLst/>
          </a:prstGeom>
        </p:spPr>
      </p:pic>
      <p:pic>
        <p:nvPicPr>
          <p:cNvPr id="9" name="Picture 8">
            <a:extLst>
              <a:ext uri="{FF2B5EF4-FFF2-40B4-BE49-F238E27FC236}">
                <a16:creationId xmlns:a16="http://schemas.microsoft.com/office/drawing/2014/main" id="{2F8FB5BB-C23E-495F-B95E-E608166C7D8B}"/>
              </a:ext>
            </a:extLst>
          </p:cNvPr>
          <p:cNvPicPr>
            <a:picLocks noChangeAspect="1"/>
          </p:cNvPicPr>
          <p:nvPr/>
        </p:nvPicPr>
        <p:blipFill>
          <a:blip r:embed="rId4"/>
          <a:stretch>
            <a:fillRect/>
          </a:stretch>
        </p:blipFill>
        <p:spPr>
          <a:xfrm>
            <a:off x="100908" y="2865293"/>
            <a:ext cx="840708" cy="982800"/>
          </a:xfrm>
          <a:prstGeom prst="rect">
            <a:avLst/>
          </a:prstGeom>
        </p:spPr>
      </p:pic>
    </p:spTree>
    <p:extLst>
      <p:ext uri="{BB962C8B-B14F-4D97-AF65-F5344CB8AC3E}">
        <p14:creationId xmlns:p14="http://schemas.microsoft.com/office/powerpoint/2010/main" val="2422839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497CA-D785-446F-93A3-3C6C2D133485}"/>
              </a:ext>
            </a:extLst>
          </p:cNvPr>
          <p:cNvSpPr>
            <a:spLocks noGrp="1"/>
          </p:cNvSpPr>
          <p:nvPr>
            <p:ph type="title"/>
          </p:nvPr>
        </p:nvSpPr>
        <p:spPr/>
        <p:txBody>
          <a:bodyPr/>
          <a:lstStyle/>
          <a:p>
            <a:r>
              <a:rPr lang="en-US" dirty="0"/>
              <a:t>Non-</a:t>
            </a:r>
            <a:r>
              <a:rPr lang="en-US" dirty="0" err="1"/>
              <a:t>genAI</a:t>
            </a:r>
            <a:r>
              <a:rPr lang="en-US" dirty="0"/>
              <a:t> research </a:t>
            </a:r>
            <a:r>
              <a:rPr lang="en-US" dirty="0" err="1"/>
              <a:t>conceptualisation</a:t>
            </a:r>
            <a:endParaRPr lang="th-TH" dirty="0"/>
          </a:p>
        </p:txBody>
      </p:sp>
      <p:sp>
        <p:nvSpPr>
          <p:cNvPr id="3" name="Content Placeholder 2">
            <a:extLst>
              <a:ext uri="{FF2B5EF4-FFF2-40B4-BE49-F238E27FC236}">
                <a16:creationId xmlns:a16="http://schemas.microsoft.com/office/drawing/2014/main" id="{9B3A1448-C5DC-4A27-8D72-10B2A35FB081}"/>
              </a:ext>
            </a:extLst>
          </p:cNvPr>
          <p:cNvSpPr>
            <a:spLocks noGrp="1"/>
          </p:cNvSpPr>
          <p:nvPr>
            <p:ph idx="1"/>
          </p:nvPr>
        </p:nvSpPr>
        <p:spPr>
          <a:xfrm>
            <a:off x="838200" y="1825625"/>
            <a:ext cx="10515600" cy="4351338"/>
          </a:xfrm>
        </p:spPr>
        <p:txBody>
          <a:bodyPr/>
          <a:lstStyle/>
          <a:p>
            <a:pPr marL="0" indent="0">
              <a:buNone/>
            </a:pPr>
            <a:r>
              <a:rPr lang="en-US" b="1" dirty="0"/>
              <a:t>Conclusion: </a:t>
            </a:r>
            <a:r>
              <a:rPr lang="en-US" b="1" dirty="0" err="1"/>
              <a:t>GenAI</a:t>
            </a:r>
            <a:r>
              <a:rPr lang="en-US" b="1" dirty="0"/>
              <a:t> can be used as a sounding board to help develop and refine research ideas</a:t>
            </a:r>
            <a:endParaRPr lang="th-TH" b="1" dirty="0"/>
          </a:p>
        </p:txBody>
      </p:sp>
      <p:pic>
        <p:nvPicPr>
          <p:cNvPr id="1026" name="Picture 2" descr="Two People Chatting Images – Browse 95 ...">
            <a:extLst>
              <a:ext uri="{FF2B5EF4-FFF2-40B4-BE49-F238E27FC236}">
                <a16:creationId xmlns:a16="http://schemas.microsoft.com/office/drawing/2014/main" id="{C1E52ACA-6862-4501-8913-1EB926D87E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9614" y="3146805"/>
            <a:ext cx="5028248" cy="3346070"/>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AA0DC542-FA5F-4448-B29B-BC05B8F63B86}"/>
              </a:ext>
            </a:extLst>
          </p:cNvPr>
          <p:cNvPicPr>
            <a:picLocks noChangeAspect="1"/>
          </p:cNvPicPr>
          <p:nvPr/>
        </p:nvPicPr>
        <p:blipFill rotWithShape="1">
          <a:blip r:embed="rId3">
            <a:extLst>
              <a:ext uri="{28A0092B-C50C-407E-A947-70E740481C1C}">
                <a14:useLocalDpi xmlns:a14="http://schemas.microsoft.com/office/drawing/2010/main" val="0"/>
              </a:ext>
            </a:extLst>
          </a:blip>
          <a:srcRect l="8654" r="22862"/>
          <a:stretch/>
        </p:blipFill>
        <p:spPr>
          <a:xfrm>
            <a:off x="2501462" y="3429000"/>
            <a:ext cx="2312276" cy="2395829"/>
          </a:xfrm>
          <a:prstGeom prst="rect">
            <a:avLst/>
          </a:prstGeom>
        </p:spPr>
      </p:pic>
    </p:spTree>
    <p:extLst>
      <p:ext uri="{BB962C8B-B14F-4D97-AF65-F5344CB8AC3E}">
        <p14:creationId xmlns:p14="http://schemas.microsoft.com/office/powerpoint/2010/main" val="179848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C42C-1A2B-426E-A636-E6190506C088}"/>
              </a:ext>
            </a:extLst>
          </p:cNvPr>
          <p:cNvSpPr>
            <a:spLocks noGrp="1"/>
          </p:cNvSpPr>
          <p:nvPr>
            <p:ph type="title"/>
          </p:nvPr>
        </p:nvSpPr>
        <p:spPr>
          <a:xfrm>
            <a:off x="218440" y="83680"/>
            <a:ext cx="10515600" cy="1325563"/>
          </a:xfrm>
        </p:spPr>
        <p:txBody>
          <a:bodyPr/>
          <a:lstStyle/>
          <a:p>
            <a:r>
              <a:rPr lang="en-US" dirty="0"/>
              <a:t>Using </a:t>
            </a:r>
            <a:r>
              <a:rPr lang="en-US" dirty="0" err="1"/>
              <a:t>genAI</a:t>
            </a:r>
            <a:r>
              <a:rPr lang="en-US" dirty="0"/>
              <a:t> to find research articles</a:t>
            </a:r>
            <a:endParaRPr lang="th-TH" dirty="0"/>
          </a:p>
        </p:txBody>
      </p:sp>
      <p:sp>
        <p:nvSpPr>
          <p:cNvPr id="3" name="Content Placeholder 2">
            <a:extLst>
              <a:ext uri="{FF2B5EF4-FFF2-40B4-BE49-F238E27FC236}">
                <a16:creationId xmlns:a16="http://schemas.microsoft.com/office/drawing/2014/main" id="{7D3511AC-108D-4A74-8AF5-1E6B6DC6CA78}"/>
              </a:ext>
            </a:extLst>
          </p:cNvPr>
          <p:cNvSpPr>
            <a:spLocks noGrp="1"/>
          </p:cNvSpPr>
          <p:nvPr>
            <p:ph idx="1"/>
          </p:nvPr>
        </p:nvSpPr>
        <p:spPr>
          <a:xfrm>
            <a:off x="289560" y="1835467"/>
            <a:ext cx="2331720" cy="4351338"/>
          </a:xfrm>
        </p:spPr>
        <p:txBody>
          <a:bodyPr/>
          <a:lstStyle/>
          <a:p>
            <a:pPr marL="0" indent="0">
              <a:buNone/>
            </a:pPr>
            <a:r>
              <a:rPr lang="en-US" dirty="0"/>
              <a:t>Strengths of Filipino Teachers of English in Thailand</a:t>
            </a:r>
            <a:endParaRPr lang="th-TH" dirty="0"/>
          </a:p>
        </p:txBody>
      </p:sp>
      <p:pic>
        <p:nvPicPr>
          <p:cNvPr id="4" name="Picture 3">
            <a:extLst>
              <a:ext uri="{FF2B5EF4-FFF2-40B4-BE49-F238E27FC236}">
                <a16:creationId xmlns:a16="http://schemas.microsoft.com/office/drawing/2014/main" id="{206777B3-B4B6-4981-8804-D1AED09F9E1D}"/>
              </a:ext>
            </a:extLst>
          </p:cNvPr>
          <p:cNvPicPr>
            <a:picLocks noChangeAspect="1"/>
          </p:cNvPicPr>
          <p:nvPr/>
        </p:nvPicPr>
        <p:blipFill>
          <a:blip r:embed="rId2"/>
          <a:stretch>
            <a:fillRect/>
          </a:stretch>
        </p:blipFill>
        <p:spPr>
          <a:xfrm>
            <a:off x="9696802" y="93205"/>
            <a:ext cx="2328690" cy="1325562"/>
          </a:xfrm>
          <a:prstGeom prst="rect">
            <a:avLst/>
          </a:prstGeom>
        </p:spPr>
      </p:pic>
      <p:pic>
        <p:nvPicPr>
          <p:cNvPr id="5" name="Picture 4">
            <a:extLst>
              <a:ext uri="{FF2B5EF4-FFF2-40B4-BE49-F238E27FC236}">
                <a16:creationId xmlns:a16="http://schemas.microsoft.com/office/drawing/2014/main" id="{48EAC03C-AB8F-46E5-9417-1A91A12C4129}"/>
              </a:ext>
            </a:extLst>
          </p:cNvPr>
          <p:cNvPicPr>
            <a:picLocks noChangeAspect="1"/>
          </p:cNvPicPr>
          <p:nvPr/>
        </p:nvPicPr>
        <p:blipFill>
          <a:blip r:embed="rId3"/>
          <a:stretch>
            <a:fillRect/>
          </a:stretch>
        </p:blipFill>
        <p:spPr>
          <a:xfrm>
            <a:off x="2707427" y="1139049"/>
            <a:ext cx="8280826" cy="5473981"/>
          </a:xfrm>
          <a:prstGeom prst="rect">
            <a:avLst/>
          </a:prstGeom>
        </p:spPr>
      </p:pic>
      <p:pic>
        <p:nvPicPr>
          <p:cNvPr id="6" name="Picture 5">
            <a:extLst>
              <a:ext uri="{FF2B5EF4-FFF2-40B4-BE49-F238E27FC236}">
                <a16:creationId xmlns:a16="http://schemas.microsoft.com/office/drawing/2014/main" id="{65CABB87-5957-41C8-9D12-7BC00B0FCE3D}"/>
              </a:ext>
            </a:extLst>
          </p:cNvPr>
          <p:cNvPicPr>
            <a:picLocks noChangeAspect="1"/>
          </p:cNvPicPr>
          <p:nvPr/>
        </p:nvPicPr>
        <p:blipFill>
          <a:blip r:embed="rId4"/>
          <a:stretch>
            <a:fillRect/>
          </a:stretch>
        </p:blipFill>
        <p:spPr>
          <a:xfrm>
            <a:off x="2256554" y="1579866"/>
            <a:ext cx="450873" cy="511202"/>
          </a:xfrm>
          <a:prstGeom prst="rect">
            <a:avLst/>
          </a:prstGeom>
        </p:spPr>
      </p:pic>
      <p:pic>
        <p:nvPicPr>
          <p:cNvPr id="7" name="Picture 6">
            <a:extLst>
              <a:ext uri="{FF2B5EF4-FFF2-40B4-BE49-F238E27FC236}">
                <a16:creationId xmlns:a16="http://schemas.microsoft.com/office/drawing/2014/main" id="{08DB8E50-EE0F-4B98-BAF6-281C5490915A}"/>
              </a:ext>
            </a:extLst>
          </p:cNvPr>
          <p:cNvPicPr>
            <a:picLocks noChangeAspect="1"/>
          </p:cNvPicPr>
          <p:nvPr/>
        </p:nvPicPr>
        <p:blipFill>
          <a:blip r:embed="rId4"/>
          <a:stretch>
            <a:fillRect/>
          </a:stretch>
        </p:blipFill>
        <p:spPr>
          <a:xfrm>
            <a:off x="2261421" y="2346669"/>
            <a:ext cx="450873" cy="511202"/>
          </a:xfrm>
          <a:prstGeom prst="rect">
            <a:avLst/>
          </a:prstGeom>
        </p:spPr>
      </p:pic>
      <p:pic>
        <p:nvPicPr>
          <p:cNvPr id="8" name="Picture 7">
            <a:extLst>
              <a:ext uri="{FF2B5EF4-FFF2-40B4-BE49-F238E27FC236}">
                <a16:creationId xmlns:a16="http://schemas.microsoft.com/office/drawing/2014/main" id="{2C5F55F5-8F6F-41CE-A959-F660E7E043B7}"/>
              </a:ext>
            </a:extLst>
          </p:cNvPr>
          <p:cNvPicPr>
            <a:picLocks noChangeAspect="1"/>
          </p:cNvPicPr>
          <p:nvPr/>
        </p:nvPicPr>
        <p:blipFill>
          <a:blip r:embed="rId4"/>
          <a:stretch>
            <a:fillRect/>
          </a:stretch>
        </p:blipFill>
        <p:spPr>
          <a:xfrm>
            <a:off x="2210621" y="3028494"/>
            <a:ext cx="450873" cy="511202"/>
          </a:xfrm>
          <a:prstGeom prst="rect">
            <a:avLst/>
          </a:prstGeom>
        </p:spPr>
      </p:pic>
      <p:pic>
        <p:nvPicPr>
          <p:cNvPr id="9" name="Picture 8">
            <a:extLst>
              <a:ext uri="{FF2B5EF4-FFF2-40B4-BE49-F238E27FC236}">
                <a16:creationId xmlns:a16="http://schemas.microsoft.com/office/drawing/2014/main" id="{C768C4B2-7BBE-4593-AA5F-09F0A14352C9}"/>
              </a:ext>
            </a:extLst>
          </p:cNvPr>
          <p:cNvPicPr>
            <a:picLocks noChangeAspect="1"/>
          </p:cNvPicPr>
          <p:nvPr/>
        </p:nvPicPr>
        <p:blipFill>
          <a:blip r:embed="rId4"/>
          <a:stretch>
            <a:fillRect/>
          </a:stretch>
        </p:blipFill>
        <p:spPr>
          <a:xfrm>
            <a:off x="2210620" y="3965920"/>
            <a:ext cx="450873" cy="511202"/>
          </a:xfrm>
          <a:prstGeom prst="rect">
            <a:avLst/>
          </a:prstGeom>
        </p:spPr>
      </p:pic>
      <p:sp>
        <p:nvSpPr>
          <p:cNvPr id="10" name="Multiplication Sign 9">
            <a:extLst>
              <a:ext uri="{FF2B5EF4-FFF2-40B4-BE49-F238E27FC236}">
                <a16:creationId xmlns:a16="http://schemas.microsoft.com/office/drawing/2014/main" id="{76F44019-247A-4E27-BA6D-CDEC2FF1F72D}"/>
              </a:ext>
            </a:extLst>
          </p:cNvPr>
          <p:cNvSpPr/>
          <p:nvPr/>
        </p:nvSpPr>
        <p:spPr>
          <a:xfrm>
            <a:off x="2183550" y="4647411"/>
            <a:ext cx="460607" cy="68182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1" name="Multiplication Sign 10">
            <a:extLst>
              <a:ext uri="{FF2B5EF4-FFF2-40B4-BE49-F238E27FC236}">
                <a16:creationId xmlns:a16="http://schemas.microsoft.com/office/drawing/2014/main" id="{B5DC6D39-C3F4-4B62-8FE6-E49C9A9058CE}"/>
              </a:ext>
            </a:extLst>
          </p:cNvPr>
          <p:cNvSpPr/>
          <p:nvPr/>
        </p:nvSpPr>
        <p:spPr>
          <a:xfrm>
            <a:off x="2190299" y="5377178"/>
            <a:ext cx="460607" cy="68182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
        <p:nvSpPr>
          <p:cNvPr id="12" name="Multiplication Sign 11">
            <a:extLst>
              <a:ext uri="{FF2B5EF4-FFF2-40B4-BE49-F238E27FC236}">
                <a16:creationId xmlns:a16="http://schemas.microsoft.com/office/drawing/2014/main" id="{CF4D4821-9D74-464C-A629-7259C364B077}"/>
              </a:ext>
            </a:extLst>
          </p:cNvPr>
          <p:cNvSpPr/>
          <p:nvPr/>
        </p:nvSpPr>
        <p:spPr>
          <a:xfrm>
            <a:off x="2203746" y="6106945"/>
            <a:ext cx="460607" cy="68182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67979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C42C-1A2B-426E-A636-E6190506C088}"/>
              </a:ext>
            </a:extLst>
          </p:cNvPr>
          <p:cNvSpPr>
            <a:spLocks noGrp="1"/>
          </p:cNvSpPr>
          <p:nvPr>
            <p:ph type="title"/>
          </p:nvPr>
        </p:nvSpPr>
        <p:spPr>
          <a:xfrm>
            <a:off x="218440" y="83680"/>
            <a:ext cx="10515600" cy="1325563"/>
          </a:xfrm>
        </p:spPr>
        <p:txBody>
          <a:bodyPr/>
          <a:lstStyle/>
          <a:p>
            <a:r>
              <a:rPr lang="en-US" dirty="0"/>
              <a:t>Using </a:t>
            </a:r>
            <a:r>
              <a:rPr lang="en-US" dirty="0" err="1"/>
              <a:t>genAI</a:t>
            </a:r>
            <a:r>
              <a:rPr lang="en-US" dirty="0"/>
              <a:t> to find research articles</a:t>
            </a:r>
            <a:endParaRPr lang="th-TH" dirty="0"/>
          </a:p>
        </p:txBody>
      </p:sp>
      <p:sp>
        <p:nvSpPr>
          <p:cNvPr id="3" name="Content Placeholder 2">
            <a:extLst>
              <a:ext uri="{FF2B5EF4-FFF2-40B4-BE49-F238E27FC236}">
                <a16:creationId xmlns:a16="http://schemas.microsoft.com/office/drawing/2014/main" id="{7D3511AC-108D-4A74-8AF5-1E6B6DC6CA78}"/>
              </a:ext>
            </a:extLst>
          </p:cNvPr>
          <p:cNvSpPr>
            <a:spLocks noGrp="1"/>
          </p:cNvSpPr>
          <p:nvPr>
            <p:ph idx="1"/>
          </p:nvPr>
        </p:nvSpPr>
        <p:spPr>
          <a:xfrm>
            <a:off x="289560" y="1835467"/>
            <a:ext cx="2331720" cy="4351338"/>
          </a:xfrm>
        </p:spPr>
        <p:txBody>
          <a:bodyPr/>
          <a:lstStyle/>
          <a:p>
            <a:pPr marL="0" indent="0">
              <a:buNone/>
            </a:pPr>
            <a:r>
              <a:rPr lang="en-US" dirty="0"/>
              <a:t>Strengths of Filipino Teachers of English in Thailand</a:t>
            </a:r>
            <a:endParaRPr lang="th-TH" dirty="0"/>
          </a:p>
        </p:txBody>
      </p:sp>
      <p:sp>
        <p:nvSpPr>
          <p:cNvPr id="12" name="Multiplication Sign 11">
            <a:extLst>
              <a:ext uri="{FF2B5EF4-FFF2-40B4-BE49-F238E27FC236}">
                <a16:creationId xmlns:a16="http://schemas.microsoft.com/office/drawing/2014/main" id="{CF4D4821-9D74-464C-A629-7259C364B077}"/>
              </a:ext>
            </a:extLst>
          </p:cNvPr>
          <p:cNvSpPr/>
          <p:nvPr/>
        </p:nvSpPr>
        <p:spPr>
          <a:xfrm>
            <a:off x="2749111" y="4582945"/>
            <a:ext cx="460607" cy="68182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pic>
        <p:nvPicPr>
          <p:cNvPr id="13" name="Picture 12">
            <a:extLst>
              <a:ext uri="{FF2B5EF4-FFF2-40B4-BE49-F238E27FC236}">
                <a16:creationId xmlns:a16="http://schemas.microsoft.com/office/drawing/2014/main" id="{CE670FF4-523A-4013-B535-88CAA4AC5E13}"/>
              </a:ext>
            </a:extLst>
          </p:cNvPr>
          <p:cNvPicPr>
            <a:picLocks noChangeAspect="1"/>
          </p:cNvPicPr>
          <p:nvPr/>
        </p:nvPicPr>
        <p:blipFill>
          <a:blip r:embed="rId2"/>
          <a:stretch>
            <a:fillRect/>
          </a:stretch>
        </p:blipFill>
        <p:spPr>
          <a:xfrm>
            <a:off x="9280466" y="371791"/>
            <a:ext cx="2267067" cy="749339"/>
          </a:xfrm>
          <a:prstGeom prst="rect">
            <a:avLst/>
          </a:prstGeom>
        </p:spPr>
      </p:pic>
      <p:pic>
        <p:nvPicPr>
          <p:cNvPr id="14" name="Picture 13">
            <a:extLst>
              <a:ext uri="{FF2B5EF4-FFF2-40B4-BE49-F238E27FC236}">
                <a16:creationId xmlns:a16="http://schemas.microsoft.com/office/drawing/2014/main" id="{3B384590-5444-422B-A853-F0D23ECADA29}"/>
              </a:ext>
            </a:extLst>
          </p:cNvPr>
          <p:cNvPicPr>
            <a:picLocks noChangeAspect="1"/>
          </p:cNvPicPr>
          <p:nvPr/>
        </p:nvPicPr>
        <p:blipFill>
          <a:blip r:embed="rId3"/>
          <a:stretch>
            <a:fillRect/>
          </a:stretch>
        </p:blipFill>
        <p:spPr>
          <a:xfrm>
            <a:off x="3337550" y="1533442"/>
            <a:ext cx="7199801" cy="3658317"/>
          </a:xfrm>
          <a:prstGeom prst="rect">
            <a:avLst/>
          </a:prstGeom>
        </p:spPr>
      </p:pic>
    </p:spTree>
    <p:extLst>
      <p:ext uri="{BB962C8B-B14F-4D97-AF65-F5344CB8AC3E}">
        <p14:creationId xmlns:p14="http://schemas.microsoft.com/office/powerpoint/2010/main" val="344936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C42C-1A2B-426E-A636-E6190506C088}"/>
              </a:ext>
            </a:extLst>
          </p:cNvPr>
          <p:cNvSpPr>
            <a:spLocks noGrp="1"/>
          </p:cNvSpPr>
          <p:nvPr>
            <p:ph type="title"/>
          </p:nvPr>
        </p:nvSpPr>
        <p:spPr>
          <a:xfrm>
            <a:off x="218440" y="83680"/>
            <a:ext cx="10515600" cy="1325563"/>
          </a:xfrm>
        </p:spPr>
        <p:txBody>
          <a:bodyPr/>
          <a:lstStyle/>
          <a:p>
            <a:r>
              <a:rPr lang="en-US" dirty="0"/>
              <a:t>Using </a:t>
            </a:r>
            <a:r>
              <a:rPr lang="en-US" dirty="0" err="1"/>
              <a:t>genAI</a:t>
            </a:r>
            <a:r>
              <a:rPr lang="en-US" dirty="0"/>
              <a:t> to find research articles</a:t>
            </a:r>
            <a:endParaRPr lang="th-TH" dirty="0"/>
          </a:p>
        </p:txBody>
      </p:sp>
      <p:sp>
        <p:nvSpPr>
          <p:cNvPr id="3" name="Content Placeholder 2">
            <a:extLst>
              <a:ext uri="{FF2B5EF4-FFF2-40B4-BE49-F238E27FC236}">
                <a16:creationId xmlns:a16="http://schemas.microsoft.com/office/drawing/2014/main" id="{7D3511AC-108D-4A74-8AF5-1E6B6DC6CA78}"/>
              </a:ext>
            </a:extLst>
          </p:cNvPr>
          <p:cNvSpPr>
            <a:spLocks noGrp="1"/>
          </p:cNvSpPr>
          <p:nvPr>
            <p:ph idx="1"/>
          </p:nvPr>
        </p:nvSpPr>
        <p:spPr>
          <a:xfrm>
            <a:off x="289560" y="1835467"/>
            <a:ext cx="2331720" cy="4351338"/>
          </a:xfrm>
        </p:spPr>
        <p:txBody>
          <a:bodyPr/>
          <a:lstStyle/>
          <a:p>
            <a:pPr marL="0" indent="0">
              <a:buNone/>
            </a:pPr>
            <a:r>
              <a:rPr lang="en-US" dirty="0"/>
              <a:t>Strengths of Filipino Teachers of English in Thailand</a:t>
            </a:r>
            <a:endParaRPr lang="th-TH" dirty="0"/>
          </a:p>
        </p:txBody>
      </p:sp>
      <p:pic>
        <p:nvPicPr>
          <p:cNvPr id="4" name="Picture 3">
            <a:extLst>
              <a:ext uri="{FF2B5EF4-FFF2-40B4-BE49-F238E27FC236}">
                <a16:creationId xmlns:a16="http://schemas.microsoft.com/office/drawing/2014/main" id="{8BBB2488-07AD-436E-8E73-01E8C96E8744}"/>
              </a:ext>
            </a:extLst>
          </p:cNvPr>
          <p:cNvPicPr>
            <a:picLocks noChangeAspect="1"/>
          </p:cNvPicPr>
          <p:nvPr/>
        </p:nvPicPr>
        <p:blipFill>
          <a:blip r:embed="rId2"/>
          <a:stretch>
            <a:fillRect/>
          </a:stretch>
        </p:blipFill>
        <p:spPr>
          <a:xfrm>
            <a:off x="8982658" y="340040"/>
            <a:ext cx="2795999" cy="696280"/>
          </a:xfrm>
          <a:prstGeom prst="rect">
            <a:avLst/>
          </a:prstGeom>
        </p:spPr>
      </p:pic>
      <p:pic>
        <p:nvPicPr>
          <p:cNvPr id="5" name="Picture 4">
            <a:extLst>
              <a:ext uri="{FF2B5EF4-FFF2-40B4-BE49-F238E27FC236}">
                <a16:creationId xmlns:a16="http://schemas.microsoft.com/office/drawing/2014/main" id="{67C0C5AF-BF88-441E-801E-9B9FCAA933F3}"/>
              </a:ext>
            </a:extLst>
          </p:cNvPr>
          <p:cNvPicPr>
            <a:picLocks noChangeAspect="1"/>
          </p:cNvPicPr>
          <p:nvPr/>
        </p:nvPicPr>
        <p:blipFill>
          <a:blip r:embed="rId3"/>
          <a:stretch>
            <a:fillRect/>
          </a:stretch>
        </p:blipFill>
        <p:spPr>
          <a:xfrm>
            <a:off x="3397076" y="1128905"/>
            <a:ext cx="7047403" cy="5430896"/>
          </a:xfrm>
          <a:prstGeom prst="rect">
            <a:avLst/>
          </a:prstGeom>
        </p:spPr>
      </p:pic>
      <p:pic>
        <p:nvPicPr>
          <p:cNvPr id="9" name="Picture 8">
            <a:extLst>
              <a:ext uri="{FF2B5EF4-FFF2-40B4-BE49-F238E27FC236}">
                <a16:creationId xmlns:a16="http://schemas.microsoft.com/office/drawing/2014/main" id="{54DB4CB7-18B4-45E6-ACDF-C1E2BCDD20BC}"/>
              </a:ext>
            </a:extLst>
          </p:cNvPr>
          <p:cNvPicPr>
            <a:picLocks noChangeAspect="1"/>
          </p:cNvPicPr>
          <p:nvPr/>
        </p:nvPicPr>
        <p:blipFill>
          <a:blip r:embed="rId4"/>
          <a:stretch>
            <a:fillRect/>
          </a:stretch>
        </p:blipFill>
        <p:spPr>
          <a:xfrm>
            <a:off x="2783741" y="1488426"/>
            <a:ext cx="450873" cy="511202"/>
          </a:xfrm>
          <a:prstGeom prst="rect">
            <a:avLst/>
          </a:prstGeom>
        </p:spPr>
      </p:pic>
      <p:pic>
        <p:nvPicPr>
          <p:cNvPr id="10" name="Picture 9">
            <a:extLst>
              <a:ext uri="{FF2B5EF4-FFF2-40B4-BE49-F238E27FC236}">
                <a16:creationId xmlns:a16="http://schemas.microsoft.com/office/drawing/2014/main" id="{94505BD2-D758-416A-B45C-244DD74E6975}"/>
              </a:ext>
            </a:extLst>
          </p:cNvPr>
          <p:cNvPicPr>
            <a:picLocks noChangeAspect="1"/>
          </p:cNvPicPr>
          <p:nvPr/>
        </p:nvPicPr>
        <p:blipFill>
          <a:blip r:embed="rId4"/>
          <a:stretch>
            <a:fillRect/>
          </a:stretch>
        </p:blipFill>
        <p:spPr>
          <a:xfrm>
            <a:off x="2783741" y="2701255"/>
            <a:ext cx="450873" cy="511202"/>
          </a:xfrm>
          <a:prstGeom prst="rect">
            <a:avLst/>
          </a:prstGeom>
        </p:spPr>
      </p:pic>
      <p:pic>
        <p:nvPicPr>
          <p:cNvPr id="11" name="Picture 10">
            <a:extLst>
              <a:ext uri="{FF2B5EF4-FFF2-40B4-BE49-F238E27FC236}">
                <a16:creationId xmlns:a16="http://schemas.microsoft.com/office/drawing/2014/main" id="{36DF75CB-8E04-493A-B608-A8DA3A67C950}"/>
              </a:ext>
            </a:extLst>
          </p:cNvPr>
          <p:cNvPicPr>
            <a:picLocks noChangeAspect="1"/>
          </p:cNvPicPr>
          <p:nvPr/>
        </p:nvPicPr>
        <p:blipFill>
          <a:blip r:embed="rId4"/>
          <a:stretch>
            <a:fillRect/>
          </a:stretch>
        </p:blipFill>
        <p:spPr>
          <a:xfrm>
            <a:off x="2815937" y="3633615"/>
            <a:ext cx="450873" cy="511202"/>
          </a:xfrm>
          <a:prstGeom prst="rect">
            <a:avLst/>
          </a:prstGeom>
        </p:spPr>
      </p:pic>
      <p:pic>
        <p:nvPicPr>
          <p:cNvPr id="15" name="Picture 14">
            <a:extLst>
              <a:ext uri="{FF2B5EF4-FFF2-40B4-BE49-F238E27FC236}">
                <a16:creationId xmlns:a16="http://schemas.microsoft.com/office/drawing/2014/main" id="{755ADB41-BCFC-4431-910D-65AC6D92281B}"/>
              </a:ext>
            </a:extLst>
          </p:cNvPr>
          <p:cNvPicPr>
            <a:picLocks noChangeAspect="1"/>
          </p:cNvPicPr>
          <p:nvPr/>
        </p:nvPicPr>
        <p:blipFill>
          <a:blip r:embed="rId4"/>
          <a:stretch>
            <a:fillRect/>
          </a:stretch>
        </p:blipFill>
        <p:spPr>
          <a:xfrm>
            <a:off x="2815938" y="4858372"/>
            <a:ext cx="450873" cy="511202"/>
          </a:xfrm>
          <a:prstGeom prst="rect">
            <a:avLst/>
          </a:prstGeom>
        </p:spPr>
      </p:pic>
      <p:pic>
        <p:nvPicPr>
          <p:cNvPr id="16" name="Picture 15">
            <a:extLst>
              <a:ext uri="{FF2B5EF4-FFF2-40B4-BE49-F238E27FC236}">
                <a16:creationId xmlns:a16="http://schemas.microsoft.com/office/drawing/2014/main" id="{963228FF-7242-4131-B355-E951BEC561C6}"/>
              </a:ext>
            </a:extLst>
          </p:cNvPr>
          <p:cNvPicPr>
            <a:picLocks noChangeAspect="1"/>
          </p:cNvPicPr>
          <p:nvPr/>
        </p:nvPicPr>
        <p:blipFill>
          <a:blip r:embed="rId4"/>
          <a:stretch>
            <a:fillRect/>
          </a:stretch>
        </p:blipFill>
        <p:spPr>
          <a:xfrm>
            <a:off x="2815939" y="5931204"/>
            <a:ext cx="450873" cy="511202"/>
          </a:xfrm>
          <a:prstGeom prst="rect">
            <a:avLst/>
          </a:prstGeom>
        </p:spPr>
      </p:pic>
    </p:spTree>
    <p:extLst>
      <p:ext uri="{BB962C8B-B14F-4D97-AF65-F5344CB8AC3E}">
        <p14:creationId xmlns:p14="http://schemas.microsoft.com/office/powerpoint/2010/main" val="66136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BC42C-1A2B-426E-A636-E6190506C088}"/>
              </a:ext>
            </a:extLst>
          </p:cNvPr>
          <p:cNvSpPr>
            <a:spLocks noGrp="1"/>
          </p:cNvSpPr>
          <p:nvPr>
            <p:ph type="title"/>
          </p:nvPr>
        </p:nvSpPr>
        <p:spPr>
          <a:xfrm>
            <a:off x="218440" y="83680"/>
            <a:ext cx="10515600" cy="1325563"/>
          </a:xfrm>
        </p:spPr>
        <p:txBody>
          <a:bodyPr/>
          <a:lstStyle/>
          <a:p>
            <a:r>
              <a:rPr lang="en-US" dirty="0"/>
              <a:t>Using non-</a:t>
            </a:r>
            <a:r>
              <a:rPr lang="en-US" dirty="0" err="1"/>
              <a:t>genAI</a:t>
            </a:r>
            <a:r>
              <a:rPr lang="en-US" dirty="0"/>
              <a:t> to find research articles</a:t>
            </a:r>
            <a:endParaRPr lang="th-TH" dirty="0"/>
          </a:p>
        </p:txBody>
      </p:sp>
      <p:sp>
        <p:nvSpPr>
          <p:cNvPr id="3" name="Content Placeholder 2">
            <a:extLst>
              <a:ext uri="{FF2B5EF4-FFF2-40B4-BE49-F238E27FC236}">
                <a16:creationId xmlns:a16="http://schemas.microsoft.com/office/drawing/2014/main" id="{7D3511AC-108D-4A74-8AF5-1E6B6DC6CA78}"/>
              </a:ext>
            </a:extLst>
          </p:cNvPr>
          <p:cNvSpPr>
            <a:spLocks noGrp="1"/>
          </p:cNvSpPr>
          <p:nvPr>
            <p:ph idx="1"/>
          </p:nvPr>
        </p:nvSpPr>
        <p:spPr>
          <a:xfrm>
            <a:off x="289560" y="1835467"/>
            <a:ext cx="2331720" cy="4351338"/>
          </a:xfrm>
        </p:spPr>
        <p:txBody>
          <a:bodyPr/>
          <a:lstStyle/>
          <a:p>
            <a:pPr marL="0" indent="0">
              <a:buNone/>
            </a:pPr>
            <a:r>
              <a:rPr lang="en-US" dirty="0"/>
              <a:t>Strengths of Filipino Teachers of English in Thailand</a:t>
            </a:r>
            <a:endParaRPr lang="th-TH" dirty="0"/>
          </a:p>
        </p:txBody>
      </p:sp>
      <p:pic>
        <p:nvPicPr>
          <p:cNvPr id="13" name="Picture 12">
            <a:extLst>
              <a:ext uri="{FF2B5EF4-FFF2-40B4-BE49-F238E27FC236}">
                <a16:creationId xmlns:a16="http://schemas.microsoft.com/office/drawing/2014/main" id="{472DDBB6-B049-4D61-9052-62B3209BAAB4}"/>
              </a:ext>
            </a:extLst>
          </p:cNvPr>
          <p:cNvPicPr>
            <a:picLocks noChangeAspect="1"/>
          </p:cNvPicPr>
          <p:nvPr/>
        </p:nvPicPr>
        <p:blipFill>
          <a:blip r:embed="rId2"/>
          <a:stretch>
            <a:fillRect/>
          </a:stretch>
        </p:blipFill>
        <p:spPr>
          <a:xfrm>
            <a:off x="9519297" y="244970"/>
            <a:ext cx="2429486" cy="645117"/>
          </a:xfrm>
          <a:prstGeom prst="rect">
            <a:avLst/>
          </a:prstGeom>
        </p:spPr>
      </p:pic>
      <p:pic>
        <p:nvPicPr>
          <p:cNvPr id="14" name="Picture 13">
            <a:extLst>
              <a:ext uri="{FF2B5EF4-FFF2-40B4-BE49-F238E27FC236}">
                <a16:creationId xmlns:a16="http://schemas.microsoft.com/office/drawing/2014/main" id="{53852B4C-BE3F-404E-959F-CBCCB18C8E25}"/>
              </a:ext>
            </a:extLst>
          </p:cNvPr>
          <p:cNvPicPr>
            <a:picLocks noChangeAspect="1"/>
          </p:cNvPicPr>
          <p:nvPr/>
        </p:nvPicPr>
        <p:blipFill>
          <a:blip r:embed="rId3"/>
          <a:stretch>
            <a:fillRect/>
          </a:stretch>
        </p:blipFill>
        <p:spPr>
          <a:xfrm>
            <a:off x="2768392" y="1051377"/>
            <a:ext cx="8077615" cy="5543835"/>
          </a:xfrm>
          <a:prstGeom prst="rect">
            <a:avLst/>
          </a:prstGeom>
        </p:spPr>
      </p:pic>
      <p:pic>
        <p:nvPicPr>
          <p:cNvPr id="15" name="Picture 14">
            <a:extLst>
              <a:ext uri="{FF2B5EF4-FFF2-40B4-BE49-F238E27FC236}">
                <a16:creationId xmlns:a16="http://schemas.microsoft.com/office/drawing/2014/main" id="{CEC8F386-D6F8-4403-8AA3-849622D9C3D1}"/>
              </a:ext>
            </a:extLst>
          </p:cNvPr>
          <p:cNvPicPr>
            <a:picLocks noChangeAspect="1"/>
          </p:cNvPicPr>
          <p:nvPr/>
        </p:nvPicPr>
        <p:blipFill>
          <a:blip r:embed="rId4"/>
          <a:stretch>
            <a:fillRect/>
          </a:stretch>
        </p:blipFill>
        <p:spPr>
          <a:xfrm>
            <a:off x="3912634" y="1975606"/>
            <a:ext cx="353971" cy="401334"/>
          </a:xfrm>
          <a:prstGeom prst="rect">
            <a:avLst/>
          </a:prstGeom>
        </p:spPr>
      </p:pic>
      <p:pic>
        <p:nvPicPr>
          <p:cNvPr id="16" name="Picture 15">
            <a:extLst>
              <a:ext uri="{FF2B5EF4-FFF2-40B4-BE49-F238E27FC236}">
                <a16:creationId xmlns:a16="http://schemas.microsoft.com/office/drawing/2014/main" id="{36BD66BF-05DA-4507-8DFC-2C8D08878C43}"/>
              </a:ext>
            </a:extLst>
          </p:cNvPr>
          <p:cNvPicPr>
            <a:picLocks noChangeAspect="1"/>
          </p:cNvPicPr>
          <p:nvPr/>
        </p:nvPicPr>
        <p:blipFill>
          <a:blip r:embed="rId4"/>
          <a:stretch>
            <a:fillRect/>
          </a:stretch>
        </p:blipFill>
        <p:spPr>
          <a:xfrm>
            <a:off x="3912633" y="2839206"/>
            <a:ext cx="353971" cy="401334"/>
          </a:xfrm>
          <a:prstGeom prst="rect">
            <a:avLst/>
          </a:prstGeom>
        </p:spPr>
      </p:pic>
      <p:pic>
        <p:nvPicPr>
          <p:cNvPr id="17" name="Picture 16">
            <a:extLst>
              <a:ext uri="{FF2B5EF4-FFF2-40B4-BE49-F238E27FC236}">
                <a16:creationId xmlns:a16="http://schemas.microsoft.com/office/drawing/2014/main" id="{22523980-1FA4-46B7-A479-7D66E3988AA0}"/>
              </a:ext>
            </a:extLst>
          </p:cNvPr>
          <p:cNvPicPr>
            <a:picLocks noChangeAspect="1"/>
          </p:cNvPicPr>
          <p:nvPr/>
        </p:nvPicPr>
        <p:blipFill>
          <a:blip r:embed="rId4"/>
          <a:stretch>
            <a:fillRect/>
          </a:stretch>
        </p:blipFill>
        <p:spPr>
          <a:xfrm>
            <a:off x="3912633" y="3853609"/>
            <a:ext cx="353971" cy="401334"/>
          </a:xfrm>
          <a:prstGeom prst="rect">
            <a:avLst/>
          </a:prstGeom>
        </p:spPr>
      </p:pic>
      <p:pic>
        <p:nvPicPr>
          <p:cNvPr id="18" name="Picture 17">
            <a:extLst>
              <a:ext uri="{FF2B5EF4-FFF2-40B4-BE49-F238E27FC236}">
                <a16:creationId xmlns:a16="http://schemas.microsoft.com/office/drawing/2014/main" id="{8006E64A-5668-496A-8D77-67C096768787}"/>
              </a:ext>
            </a:extLst>
          </p:cNvPr>
          <p:cNvPicPr>
            <a:picLocks noChangeAspect="1"/>
          </p:cNvPicPr>
          <p:nvPr/>
        </p:nvPicPr>
        <p:blipFill>
          <a:blip r:embed="rId4"/>
          <a:stretch>
            <a:fillRect/>
          </a:stretch>
        </p:blipFill>
        <p:spPr>
          <a:xfrm>
            <a:off x="3912632" y="5021973"/>
            <a:ext cx="353971" cy="401334"/>
          </a:xfrm>
          <a:prstGeom prst="rect">
            <a:avLst/>
          </a:prstGeom>
        </p:spPr>
      </p:pic>
      <p:pic>
        <p:nvPicPr>
          <p:cNvPr id="19" name="Picture 18">
            <a:extLst>
              <a:ext uri="{FF2B5EF4-FFF2-40B4-BE49-F238E27FC236}">
                <a16:creationId xmlns:a16="http://schemas.microsoft.com/office/drawing/2014/main" id="{9625C347-8682-499A-BDF6-0E9C4A7A2281}"/>
              </a:ext>
            </a:extLst>
          </p:cNvPr>
          <p:cNvPicPr>
            <a:picLocks noChangeAspect="1"/>
          </p:cNvPicPr>
          <p:nvPr/>
        </p:nvPicPr>
        <p:blipFill>
          <a:blip r:embed="rId4"/>
          <a:stretch>
            <a:fillRect/>
          </a:stretch>
        </p:blipFill>
        <p:spPr>
          <a:xfrm>
            <a:off x="3912632" y="6036376"/>
            <a:ext cx="353971" cy="401334"/>
          </a:xfrm>
          <a:prstGeom prst="rect">
            <a:avLst/>
          </a:prstGeom>
        </p:spPr>
      </p:pic>
    </p:spTree>
    <p:extLst>
      <p:ext uri="{BB962C8B-B14F-4D97-AF65-F5344CB8AC3E}">
        <p14:creationId xmlns:p14="http://schemas.microsoft.com/office/powerpoint/2010/main" val="385869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B222E-9E09-4D55-9618-88BA4213B833}"/>
              </a:ext>
            </a:extLst>
          </p:cNvPr>
          <p:cNvSpPr>
            <a:spLocks noGrp="1"/>
          </p:cNvSpPr>
          <p:nvPr>
            <p:ph type="title"/>
          </p:nvPr>
        </p:nvSpPr>
        <p:spPr>
          <a:xfrm>
            <a:off x="838200" y="0"/>
            <a:ext cx="10515600" cy="1325563"/>
          </a:xfrm>
        </p:spPr>
        <p:txBody>
          <a:bodyPr/>
          <a:lstStyle/>
          <a:p>
            <a:r>
              <a:rPr lang="en-US" dirty="0"/>
              <a:t>Finding research articles</a:t>
            </a:r>
            <a:endParaRPr lang="th-TH" dirty="0"/>
          </a:p>
        </p:txBody>
      </p:sp>
      <p:sp>
        <p:nvSpPr>
          <p:cNvPr id="3" name="Content Placeholder 2">
            <a:extLst>
              <a:ext uri="{FF2B5EF4-FFF2-40B4-BE49-F238E27FC236}">
                <a16:creationId xmlns:a16="http://schemas.microsoft.com/office/drawing/2014/main" id="{2512C4C6-EBC4-4330-AE28-F1FE507AAC46}"/>
              </a:ext>
            </a:extLst>
          </p:cNvPr>
          <p:cNvSpPr>
            <a:spLocks noGrp="1"/>
          </p:cNvSpPr>
          <p:nvPr>
            <p:ph idx="1"/>
          </p:nvPr>
        </p:nvSpPr>
        <p:spPr>
          <a:xfrm>
            <a:off x="838200" y="1087120"/>
            <a:ext cx="10515600" cy="5405120"/>
          </a:xfrm>
        </p:spPr>
        <p:txBody>
          <a:bodyPr>
            <a:normAutofit fontScale="92500" lnSpcReduction="10000"/>
          </a:bodyPr>
          <a:lstStyle/>
          <a:p>
            <a:pPr marL="0" indent="0">
              <a:buNone/>
            </a:pPr>
            <a:endParaRPr lang="en-US" dirty="0"/>
          </a:p>
          <a:p>
            <a:pPr marL="0" indent="0">
              <a:buNone/>
            </a:pPr>
            <a:r>
              <a:rPr lang="en-US" dirty="0"/>
              <a:t>Somewhat useful for gaining an overview of an unfamiliar area</a:t>
            </a:r>
          </a:p>
          <a:p>
            <a:pPr marL="0" indent="0">
              <a:buNone/>
            </a:pPr>
            <a:r>
              <a:rPr lang="en-US" dirty="0"/>
              <a:t>	</a:t>
            </a:r>
            <a:r>
              <a:rPr lang="en-US" sz="2000" dirty="0"/>
              <a:t>Filipino teachers of English in Thailand exhibit various strengths. They excel in utilizing communicative strategies such as "Listen to the message" and "Persuasion"[1]. Additionally, they cope with demotivating factors through self-regulation and pedagogical strategies[2]. Despite facing challenges like students' lack of interest and inadequate English language curriculum, Filipino teachers remain positive about teaching English in Thailand[3]. Furthermore, their experiences as Teacher Education graduates contribute to their effectiveness in the classroom, showcasing their adaptability and resilience in a foreign teaching environment[4]. </a:t>
            </a:r>
          </a:p>
          <a:p>
            <a:pPr marL="0" indent="0">
              <a:buNone/>
            </a:pPr>
            <a:endParaRPr lang="en-US" dirty="0"/>
          </a:p>
          <a:p>
            <a:pPr marL="0" indent="0">
              <a:buNone/>
            </a:pPr>
            <a:endParaRPr lang="en-US" dirty="0"/>
          </a:p>
          <a:p>
            <a:pPr marL="0" indent="0">
              <a:buNone/>
            </a:pPr>
            <a:r>
              <a:rPr lang="en-US" dirty="0"/>
              <a:t>Useful for in-depth literature reviews</a:t>
            </a:r>
          </a:p>
          <a:p>
            <a:pPr marL="0" indent="0">
              <a:buNone/>
            </a:pPr>
            <a:endParaRPr lang="en-US" dirty="0"/>
          </a:p>
          <a:p>
            <a:pPr marL="0" indent="0">
              <a:buNone/>
            </a:pPr>
            <a:r>
              <a:rPr lang="en-US" b="1" dirty="0"/>
              <a:t>Conclusion: </a:t>
            </a:r>
            <a:r>
              <a:rPr lang="en-US" b="1" dirty="0" err="1"/>
              <a:t>GenAI</a:t>
            </a:r>
            <a:r>
              <a:rPr lang="en-US" b="1" dirty="0"/>
              <a:t> cannot currently be used for in-depth literature reviews</a:t>
            </a:r>
            <a:endParaRPr lang="th-TH" b="1" dirty="0"/>
          </a:p>
        </p:txBody>
      </p:sp>
      <p:pic>
        <p:nvPicPr>
          <p:cNvPr id="5" name="Picture 4">
            <a:extLst>
              <a:ext uri="{FF2B5EF4-FFF2-40B4-BE49-F238E27FC236}">
                <a16:creationId xmlns:a16="http://schemas.microsoft.com/office/drawing/2014/main" id="{22D8496E-9146-46EE-95A5-1794F1A8F900}"/>
              </a:ext>
            </a:extLst>
          </p:cNvPr>
          <p:cNvPicPr>
            <a:picLocks noChangeAspect="1"/>
          </p:cNvPicPr>
          <p:nvPr/>
        </p:nvPicPr>
        <p:blipFill>
          <a:blip r:embed="rId2"/>
          <a:stretch>
            <a:fillRect/>
          </a:stretch>
        </p:blipFill>
        <p:spPr>
          <a:xfrm>
            <a:off x="635000" y="883920"/>
            <a:ext cx="2795999" cy="696280"/>
          </a:xfrm>
          <a:prstGeom prst="rect">
            <a:avLst/>
          </a:prstGeom>
        </p:spPr>
      </p:pic>
      <p:pic>
        <p:nvPicPr>
          <p:cNvPr id="6" name="Picture 5">
            <a:extLst>
              <a:ext uri="{FF2B5EF4-FFF2-40B4-BE49-F238E27FC236}">
                <a16:creationId xmlns:a16="http://schemas.microsoft.com/office/drawing/2014/main" id="{5975E08A-3D41-409D-968F-DC0857776C38}"/>
              </a:ext>
            </a:extLst>
          </p:cNvPr>
          <p:cNvPicPr>
            <a:picLocks noChangeAspect="1"/>
          </p:cNvPicPr>
          <p:nvPr/>
        </p:nvPicPr>
        <p:blipFill>
          <a:blip r:embed="rId3"/>
          <a:stretch>
            <a:fillRect/>
          </a:stretch>
        </p:blipFill>
        <p:spPr>
          <a:xfrm>
            <a:off x="838200" y="4023360"/>
            <a:ext cx="2429486" cy="645117"/>
          </a:xfrm>
          <a:prstGeom prst="rect">
            <a:avLst/>
          </a:prstGeom>
        </p:spPr>
      </p:pic>
    </p:spTree>
    <p:extLst>
      <p:ext uri="{BB962C8B-B14F-4D97-AF65-F5344CB8AC3E}">
        <p14:creationId xmlns:p14="http://schemas.microsoft.com/office/powerpoint/2010/main" val="3431188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B07C14-1F50-4150-A140-CABA4FA8EE9A}"/>
              </a:ext>
            </a:extLst>
          </p:cNvPr>
          <p:cNvSpPr>
            <a:spLocks noGrp="1"/>
          </p:cNvSpPr>
          <p:nvPr>
            <p:ph type="title"/>
          </p:nvPr>
        </p:nvSpPr>
        <p:spPr/>
        <p:txBody>
          <a:bodyPr/>
          <a:lstStyle/>
          <a:p>
            <a:r>
              <a:rPr lang="en-US" dirty="0"/>
              <a:t>Automated data analysis</a:t>
            </a:r>
            <a:endParaRPr lang="th-TH" dirty="0"/>
          </a:p>
        </p:txBody>
      </p:sp>
      <p:sp>
        <p:nvSpPr>
          <p:cNvPr id="5" name="Content Placeholder 4">
            <a:extLst>
              <a:ext uri="{FF2B5EF4-FFF2-40B4-BE49-F238E27FC236}">
                <a16:creationId xmlns:a16="http://schemas.microsoft.com/office/drawing/2014/main" id="{4E126CB1-1807-428F-BD1F-2F9FE1820B4B}"/>
              </a:ext>
            </a:extLst>
          </p:cNvPr>
          <p:cNvSpPr>
            <a:spLocks noGrp="1"/>
          </p:cNvSpPr>
          <p:nvPr>
            <p:ph sz="half" idx="1"/>
          </p:nvPr>
        </p:nvSpPr>
        <p:spPr>
          <a:xfrm>
            <a:off x="838200" y="1825625"/>
            <a:ext cx="3683000" cy="4351338"/>
          </a:xfrm>
        </p:spPr>
        <p:txBody>
          <a:bodyPr/>
          <a:lstStyle/>
          <a:p>
            <a:r>
              <a:rPr lang="en-US" dirty="0"/>
              <a:t>Statistics</a:t>
            </a:r>
          </a:p>
          <a:p>
            <a:endParaRPr lang="en-US" dirty="0"/>
          </a:p>
          <a:p>
            <a:r>
              <a:rPr lang="en-US" dirty="0"/>
              <a:t>Corpus</a:t>
            </a:r>
          </a:p>
          <a:p>
            <a:endParaRPr lang="en-US" dirty="0"/>
          </a:p>
          <a:p>
            <a:r>
              <a:rPr lang="en-US" dirty="0"/>
              <a:t>Text analysis</a:t>
            </a:r>
          </a:p>
          <a:p>
            <a:endParaRPr lang="en-US" dirty="0"/>
          </a:p>
          <a:p>
            <a:r>
              <a:rPr lang="en-US" dirty="0"/>
              <a:t>Discourse analysis</a:t>
            </a:r>
            <a:endParaRPr lang="th-TH" dirty="0"/>
          </a:p>
        </p:txBody>
      </p:sp>
      <p:sp>
        <p:nvSpPr>
          <p:cNvPr id="6" name="Content Placeholder 5">
            <a:extLst>
              <a:ext uri="{FF2B5EF4-FFF2-40B4-BE49-F238E27FC236}">
                <a16:creationId xmlns:a16="http://schemas.microsoft.com/office/drawing/2014/main" id="{5EA4E303-BE61-4FFB-BAA4-10BC132449D9}"/>
              </a:ext>
            </a:extLst>
          </p:cNvPr>
          <p:cNvSpPr>
            <a:spLocks noGrp="1"/>
          </p:cNvSpPr>
          <p:nvPr>
            <p:ph sz="half" idx="2"/>
          </p:nvPr>
        </p:nvSpPr>
        <p:spPr>
          <a:xfrm>
            <a:off x="4267200" y="1825625"/>
            <a:ext cx="7086600" cy="4351338"/>
          </a:xfrm>
        </p:spPr>
        <p:txBody>
          <a:bodyPr/>
          <a:lstStyle/>
          <a:p>
            <a:pPr marL="0" indent="0">
              <a:buNone/>
            </a:pPr>
            <a:r>
              <a:rPr lang="en-US" dirty="0"/>
              <a:t>SPSS</a:t>
            </a:r>
          </a:p>
          <a:p>
            <a:endParaRPr lang="en-US" dirty="0"/>
          </a:p>
          <a:p>
            <a:pPr marL="0" indent="0">
              <a:buNone/>
            </a:pPr>
            <a:r>
              <a:rPr lang="en-US" dirty="0" err="1"/>
              <a:t>AntConc</a:t>
            </a:r>
            <a:endParaRPr lang="en-US" dirty="0"/>
          </a:p>
          <a:p>
            <a:endParaRPr lang="en-US" dirty="0"/>
          </a:p>
          <a:p>
            <a:pPr marL="0" indent="0">
              <a:buNone/>
            </a:pPr>
            <a:r>
              <a:rPr lang="en-US" dirty="0" err="1"/>
              <a:t>CohMetrix</a:t>
            </a:r>
            <a:endParaRPr lang="en-US" dirty="0"/>
          </a:p>
          <a:p>
            <a:endParaRPr lang="en-US" dirty="0"/>
          </a:p>
          <a:p>
            <a:pPr marL="0" indent="0">
              <a:buNone/>
            </a:pPr>
            <a:r>
              <a:rPr lang="en-US" dirty="0" err="1"/>
              <a:t>GenAI</a:t>
            </a:r>
            <a:endParaRPr lang="th-TH" dirty="0"/>
          </a:p>
        </p:txBody>
      </p:sp>
      <p:pic>
        <p:nvPicPr>
          <p:cNvPr id="1026" name="Picture 2" descr="Data Analysis with IBM SPSS Course ...">
            <a:extLst>
              <a:ext uri="{FF2B5EF4-FFF2-40B4-BE49-F238E27FC236}">
                <a16:creationId xmlns:a16="http://schemas.microsoft.com/office/drawing/2014/main" id="{75B340B9-74FE-47A1-AA5D-11FD1BE942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0388" y="1574911"/>
            <a:ext cx="1017111" cy="10171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Laurence Anthony's Software">
            <a:extLst>
              <a:ext uri="{FF2B5EF4-FFF2-40B4-BE49-F238E27FC236}">
                <a16:creationId xmlns:a16="http://schemas.microsoft.com/office/drawing/2014/main" id="{B8FDD304-96C4-4BFA-9DA5-87EF525A9C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0387" y="2592022"/>
            <a:ext cx="1017112" cy="1030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5744B833-E889-472B-A70F-357F7E057C34}"/>
              </a:ext>
            </a:extLst>
          </p:cNvPr>
          <p:cNvPicPr>
            <a:picLocks noChangeAspect="1"/>
          </p:cNvPicPr>
          <p:nvPr/>
        </p:nvPicPr>
        <p:blipFill>
          <a:blip r:embed="rId4"/>
          <a:stretch>
            <a:fillRect/>
          </a:stretch>
        </p:blipFill>
        <p:spPr>
          <a:xfrm>
            <a:off x="6632523" y="3980214"/>
            <a:ext cx="2076557" cy="285765"/>
          </a:xfrm>
          <a:prstGeom prst="rect">
            <a:avLst/>
          </a:prstGeom>
        </p:spPr>
      </p:pic>
      <p:pic>
        <p:nvPicPr>
          <p:cNvPr id="10" name="Picture 9">
            <a:extLst>
              <a:ext uri="{FF2B5EF4-FFF2-40B4-BE49-F238E27FC236}">
                <a16:creationId xmlns:a16="http://schemas.microsoft.com/office/drawing/2014/main" id="{1258D843-0163-4A90-B2D5-2443EF90B85D}"/>
              </a:ext>
            </a:extLst>
          </p:cNvPr>
          <p:cNvPicPr>
            <a:picLocks noChangeAspect="1"/>
          </p:cNvPicPr>
          <p:nvPr/>
        </p:nvPicPr>
        <p:blipFill rotWithShape="1">
          <a:blip r:embed="rId5"/>
          <a:srcRect r="9356"/>
          <a:stretch/>
        </p:blipFill>
        <p:spPr>
          <a:xfrm>
            <a:off x="6400799" y="4586641"/>
            <a:ext cx="823501" cy="848736"/>
          </a:xfrm>
          <a:prstGeom prst="rect">
            <a:avLst/>
          </a:prstGeom>
        </p:spPr>
      </p:pic>
      <p:pic>
        <p:nvPicPr>
          <p:cNvPr id="11" name="Picture 10">
            <a:extLst>
              <a:ext uri="{FF2B5EF4-FFF2-40B4-BE49-F238E27FC236}">
                <a16:creationId xmlns:a16="http://schemas.microsoft.com/office/drawing/2014/main" id="{F2FD5DE2-CC58-4FB2-82AC-1C260614ABAA}"/>
              </a:ext>
            </a:extLst>
          </p:cNvPr>
          <p:cNvPicPr>
            <a:picLocks noChangeAspect="1"/>
          </p:cNvPicPr>
          <p:nvPr/>
        </p:nvPicPr>
        <p:blipFill>
          <a:blip r:embed="rId6"/>
          <a:stretch>
            <a:fillRect/>
          </a:stretch>
        </p:blipFill>
        <p:spPr>
          <a:xfrm>
            <a:off x="7459910" y="4617697"/>
            <a:ext cx="763859" cy="892963"/>
          </a:xfrm>
          <a:prstGeom prst="rect">
            <a:avLst/>
          </a:prstGeom>
        </p:spPr>
      </p:pic>
      <p:pic>
        <p:nvPicPr>
          <p:cNvPr id="12" name="Picture 11">
            <a:extLst>
              <a:ext uri="{FF2B5EF4-FFF2-40B4-BE49-F238E27FC236}">
                <a16:creationId xmlns:a16="http://schemas.microsoft.com/office/drawing/2014/main" id="{44276FC3-BE80-46C8-8F5F-7FD3559E2C14}"/>
              </a:ext>
            </a:extLst>
          </p:cNvPr>
          <p:cNvPicPr>
            <a:picLocks noChangeAspect="1"/>
          </p:cNvPicPr>
          <p:nvPr/>
        </p:nvPicPr>
        <p:blipFill>
          <a:blip r:embed="rId7"/>
          <a:stretch>
            <a:fillRect/>
          </a:stretch>
        </p:blipFill>
        <p:spPr>
          <a:xfrm>
            <a:off x="8327150" y="4641533"/>
            <a:ext cx="763860" cy="738951"/>
          </a:xfrm>
          <a:prstGeom prst="rect">
            <a:avLst/>
          </a:prstGeom>
        </p:spPr>
      </p:pic>
    </p:spTree>
    <p:extLst>
      <p:ext uri="{BB962C8B-B14F-4D97-AF65-F5344CB8AC3E}">
        <p14:creationId xmlns:p14="http://schemas.microsoft.com/office/powerpoint/2010/main" val="175561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lt">
                                    <p:tmAbs val="0"/>
                                  </p:iterate>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5" presetClass="emph" presetSubtype="0" nodeType="clickEffect">
                                  <p:stCondLst>
                                    <p:cond delay="0"/>
                                  </p:stCondLst>
                                  <p:iterate type="lt">
                                    <p:tmAbs val="25"/>
                                  </p:iterate>
                                  <p:childTnLst>
                                    <p:set>
                                      <p:cBhvr override="childStyle">
                                        <p:cTn id="42" dur="indefinite"/>
                                        <p:tgtEl>
                                          <p:spTgt spid="6">
                                            <p:txEl>
                                              <p:pRg st="0" end="0"/>
                                            </p:txEl>
                                          </p:spTgt>
                                        </p:tgtEl>
                                        <p:attrNameLst>
                                          <p:attrName>style.fontWeight</p:attrName>
                                        </p:attrNameLst>
                                      </p:cBhvr>
                                      <p:to>
                                        <p:strVal val="bold"/>
                                      </p:to>
                                    </p:set>
                                  </p:childTnLst>
                                </p:cTn>
                              </p:par>
                              <p:par>
                                <p:cTn id="43" presetID="24" presetClass="emph" presetSubtype="0" fill="hold" nodeType="withEffect">
                                  <p:stCondLst>
                                    <p:cond delay="0"/>
                                  </p:stCondLst>
                                  <p:childTnLst>
                                    <p:animClr clrSpc="hsl" dir="cw">
                                      <p:cBhvr override="childStyle">
                                        <p:cTn id="44" dur="500" fill="hold"/>
                                        <p:tgtEl>
                                          <p:spTgt spid="1026"/>
                                        </p:tgtEl>
                                        <p:attrNameLst>
                                          <p:attrName>style.color</p:attrName>
                                        </p:attrNameLst>
                                      </p:cBhvr>
                                      <p:by>
                                        <p:hsl h="0" s="-12549" l="-25098"/>
                                      </p:by>
                                    </p:animClr>
                                    <p:animClr clrSpc="hsl" dir="cw">
                                      <p:cBhvr>
                                        <p:cTn id="45" dur="500" fill="hold"/>
                                        <p:tgtEl>
                                          <p:spTgt spid="1026"/>
                                        </p:tgtEl>
                                        <p:attrNameLst>
                                          <p:attrName>fillcolor</p:attrName>
                                        </p:attrNameLst>
                                      </p:cBhvr>
                                      <p:by>
                                        <p:hsl h="0" s="-12549" l="-25098"/>
                                      </p:by>
                                    </p:animClr>
                                    <p:animClr clrSpc="hsl" dir="cw">
                                      <p:cBhvr>
                                        <p:cTn id="46" dur="500" fill="hold"/>
                                        <p:tgtEl>
                                          <p:spTgt spid="1026"/>
                                        </p:tgtEl>
                                        <p:attrNameLst>
                                          <p:attrName>stroke.color</p:attrName>
                                        </p:attrNameLst>
                                      </p:cBhvr>
                                      <p:by>
                                        <p:hsl h="0" s="-12549" l="-25098"/>
                                      </p:by>
                                    </p:animClr>
                                    <p:set>
                                      <p:cBhvr>
                                        <p:cTn id="47" dur="500" fill="hold"/>
                                        <p:tgtEl>
                                          <p:spTgt spid="1026"/>
                                        </p:tgtEl>
                                        <p:attrNameLst>
                                          <p:attrName>fill.type</p:attrName>
                                        </p:attrNameLst>
                                      </p:cBhvr>
                                      <p:to>
                                        <p:strVal val="solid"/>
                                      </p:to>
                                    </p:set>
                                  </p:childTnLst>
                                </p:cTn>
                              </p:par>
                            </p:childTnLst>
                          </p:cTn>
                        </p:par>
                      </p:childTnLst>
                    </p:cTn>
                  </p:par>
                  <p:par>
                    <p:cTn id="48" fill="hold">
                      <p:stCondLst>
                        <p:cond delay="indefinite"/>
                      </p:stCondLst>
                      <p:childTnLst>
                        <p:par>
                          <p:cTn id="49" fill="hold">
                            <p:stCondLst>
                              <p:cond delay="0"/>
                            </p:stCondLst>
                            <p:childTnLst>
                              <p:par>
                                <p:cTn id="50" presetID="15" presetClass="emph" presetSubtype="0" nodeType="clickEffect">
                                  <p:stCondLst>
                                    <p:cond delay="0"/>
                                  </p:stCondLst>
                                  <p:iterate type="lt">
                                    <p:tmAbs val="25"/>
                                  </p:iterate>
                                  <p:childTnLst>
                                    <p:set>
                                      <p:cBhvr override="childStyle">
                                        <p:cTn id="51" dur="indefinite"/>
                                        <p:tgtEl>
                                          <p:spTgt spid="6">
                                            <p:txEl>
                                              <p:pRg st="2" end="2"/>
                                            </p:txEl>
                                          </p:spTgt>
                                        </p:tgtEl>
                                        <p:attrNameLst>
                                          <p:attrName>style.fontWeight</p:attrName>
                                        </p:attrNameLst>
                                      </p:cBhvr>
                                      <p:to>
                                        <p:strVal val="bold"/>
                                      </p:to>
                                    </p:set>
                                  </p:childTnLst>
                                </p:cTn>
                              </p:par>
                              <p:par>
                                <p:cTn id="52" presetID="24" presetClass="emph" presetSubtype="0" fill="hold" nodeType="withEffect">
                                  <p:stCondLst>
                                    <p:cond delay="0"/>
                                  </p:stCondLst>
                                  <p:childTnLst>
                                    <p:animClr clrSpc="hsl" dir="cw">
                                      <p:cBhvr override="childStyle">
                                        <p:cTn id="53" dur="500" fill="hold"/>
                                        <p:tgtEl>
                                          <p:spTgt spid="1028"/>
                                        </p:tgtEl>
                                        <p:attrNameLst>
                                          <p:attrName>style.color</p:attrName>
                                        </p:attrNameLst>
                                      </p:cBhvr>
                                      <p:by>
                                        <p:hsl h="0" s="-12549" l="-25098"/>
                                      </p:by>
                                    </p:animClr>
                                    <p:animClr clrSpc="hsl" dir="cw">
                                      <p:cBhvr>
                                        <p:cTn id="54" dur="500" fill="hold"/>
                                        <p:tgtEl>
                                          <p:spTgt spid="1028"/>
                                        </p:tgtEl>
                                        <p:attrNameLst>
                                          <p:attrName>fillcolor</p:attrName>
                                        </p:attrNameLst>
                                      </p:cBhvr>
                                      <p:by>
                                        <p:hsl h="0" s="-12549" l="-25098"/>
                                      </p:by>
                                    </p:animClr>
                                    <p:animClr clrSpc="hsl" dir="cw">
                                      <p:cBhvr>
                                        <p:cTn id="55" dur="500" fill="hold"/>
                                        <p:tgtEl>
                                          <p:spTgt spid="1028"/>
                                        </p:tgtEl>
                                        <p:attrNameLst>
                                          <p:attrName>stroke.color</p:attrName>
                                        </p:attrNameLst>
                                      </p:cBhvr>
                                      <p:by>
                                        <p:hsl h="0" s="-12549" l="-25098"/>
                                      </p:by>
                                    </p:animClr>
                                    <p:set>
                                      <p:cBhvr>
                                        <p:cTn id="56" dur="500" fill="hold"/>
                                        <p:tgtEl>
                                          <p:spTgt spid="1028"/>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9" presetClass="emph" presetSubtype="0" nodeType="clickEffect">
                                  <p:stCondLst>
                                    <p:cond delay="0"/>
                                  </p:stCondLst>
                                  <p:childTnLst>
                                    <p:set>
                                      <p:cBhvr>
                                        <p:cTn id="60" dur="indefinite"/>
                                        <p:tgtEl>
                                          <p:spTgt spid="6">
                                            <p:txEl>
                                              <p:pRg st="4" end="4"/>
                                            </p:txEl>
                                          </p:spTgt>
                                        </p:tgtEl>
                                        <p:attrNameLst>
                                          <p:attrName>style.opacity</p:attrName>
                                        </p:attrNameLst>
                                      </p:cBhvr>
                                      <p:to>
                                        <p:strVal val="0.5"/>
                                      </p:to>
                                    </p:set>
                                    <p:animEffect filter="image" prLst="opacity: 0.5">
                                      <p:cBhvr rctx="IE">
                                        <p:cTn id="61" dur="indefinite"/>
                                        <p:tgtEl>
                                          <p:spTgt spid="6">
                                            <p:txEl>
                                              <p:pRg st="4" end="4"/>
                                            </p:txEl>
                                          </p:spTgt>
                                        </p:tgtEl>
                                      </p:cBhvr>
                                    </p:animEffect>
                                  </p:childTnLst>
                                </p:cTn>
                              </p:par>
                              <p:par>
                                <p:cTn id="62" presetID="9" presetClass="emph" presetSubtype="0" nodeType="withEffect">
                                  <p:stCondLst>
                                    <p:cond delay="0"/>
                                  </p:stCondLst>
                                  <p:childTnLst>
                                    <p:set>
                                      <p:cBhvr>
                                        <p:cTn id="63" dur="indefinite"/>
                                        <p:tgtEl>
                                          <p:spTgt spid="7"/>
                                        </p:tgtEl>
                                        <p:attrNameLst>
                                          <p:attrName>style.opacity</p:attrName>
                                        </p:attrNameLst>
                                      </p:cBhvr>
                                      <p:to>
                                        <p:strVal val="0.5"/>
                                      </p:to>
                                    </p:set>
                                    <p:animEffect filter="image" prLst="opacity: 0.5">
                                      <p:cBhvr rctx="IE">
                                        <p:cTn id="64" dur="indefinite"/>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mph" presetSubtype="2" fill="hold" nodeType="clickEffect">
                                  <p:stCondLst>
                                    <p:cond delay="0"/>
                                  </p:stCondLst>
                                  <p:childTnLst>
                                    <p:animClr clrSpc="rgb" dir="cw">
                                      <p:cBhvr override="childStyle">
                                        <p:cTn id="68" dur="2000" fill="hold"/>
                                        <p:tgtEl>
                                          <p:spTgt spid="6">
                                            <p:txEl>
                                              <p:pRg st="6" end="6"/>
                                            </p:txEl>
                                          </p:spTgt>
                                        </p:tgtEl>
                                        <p:attrNameLst>
                                          <p:attrName>style.color</p:attrName>
                                        </p:attrNameLst>
                                      </p:cBhvr>
                                      <p:to>
                                        <a:schemeClr val="bg2"/>
                                      </p:to>
                                    </p:animClr>
                                  </p:childTnLst>
                                </p:cTn>
                              </p:par>
                              <p:par>
                                <p:cTn id="69" presetID="9" presetClass="emph" presetSubtype="0" nodeType="withEffect">
                                  <p:stCondLst>
                                    <p:cond delay="0"/>
                                  </p:stCondLst>
                                  <p:childTnLst>
                                    <p:set>
                                      <p:cBhvr>
                                        <p:cTn id="70" dur="indefinite"/>
                                        <p:tgtEl>
                                          <p:spTgt spid="10"/>
                                        </p:tgtEl>
                                        <p:attrNameLst>
                                          <p:attrName>style.opacity</p:attrName>
                                        </p:attrNameLst>
                                      </p:cBhvr>
                                      <p:to>
                                        <p:strVal val="0.25"/>
                                      </p:to>
                                    </p:set>
                                    <p:animEffect filter="image" prLst="opacity: 0.25">
                                      <p:cBhvr rctx="IE">
                                        <p:cTn id="71" dur="indefinite"/>
                                        <p:tgtEl>
                                          <p:spTgt spid="10"/>
                                        </p:tgtEl>
                                      </p:cBhvr>
                                    </p:animEffect>
                                  </p:childTnLst>
                                </p:cTn>
                              </p:par>
                              <p:par>
                                <p:cTn id="72" presetID="9" presetClass="emph" presetSubtype="0" nodeType="withEffect">
                                  <p:stCondLst>
                                    <p:cond delay="0"/>
                                  </p:stCondLst>
                                  <p:childTnLst>
                                    <p:set>
                                      <p:cBhvr>
                                        <p:cTn id="73" dur="indefinite"/>
                                        <p:tgtEl>
                                          <p:spTgt spid="11"/>
                                        </p:tgtEl>
                                        <p:attrNameLst>
                                          <p:attrName>style.opacity</p:attrName>
                                        </p:attrNameLst>
                                      </p:cBhvr>
                                      <p:to>
                                        <p:strVal val="0.25"/>
                                      </p:to>
                                    </p:set>
                                    <p:animEffect filter="image" prLst="opacity: 0.25">
                                      <p:cBhvr rctx="IE">
                                        <p:cTn id="74" dur="indefinite"/>
                                        <p:tgtEl>
                                          <p:spTgt spid="11"/>
                                        </p:tgtEl>
                                      </p:cBhvr>
                                    </p:animEffect>
                                  </p:childTnLst>
                                </p:cTn>
                              </p:par>
                              <p:par>
                                <p:cTn id="75" presetID="9" presetClass="emph" presetSubtype="0" nodeType="withEffect">
                                  <p:stCondLst>
                                    <p:cond delay="0"/>
                                  </p:stCondLst>
                                  <p:childTnLst>
                                    <p:set>
                                      <p:cBhvr>
                                        <p:cTn id="76" dur="indefinite"/>
                                        <p:tgtEl>
                                          <p:spTgt spid="12"/>
                                        </p:tgtEl>
                                        <p:attrNameLst>
                                          <p:attrName>style.opacity</p:attrName>
                                        </p:attrNameLst>
                                      </p:cBhvr>
                                      <p:to>
                                        <p:strVal val="0.25"/>
                                      </p:to>
                                    </p:set>
                                    <p:animEffect filter="image" prLst="opacity: 0.25">
                                      <p:cBhvr rctx="IE">
                                        <p:cTn id="77" dur="indefinite"/>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D4E47-39FA-4D30-9ABD-5CA5F356072B}"/>
              </a:ext>
            </a:extLst>
          </p:cNvPr>
          <p:cNvSpPr>
            <a:spLocks noGrp="1"/>
          </p:cNvSpPr>
          <p:nvPr>
            <p:ph type="title"/>
          </p:nvPr>
        </p:nvSpPr>
        <p:spPr>
          <a:xfrm>
            <a:off x="838200" y="365125"/>
            <a:ext cx="10515600" cy="2835275"/>
          </a:xfrm>
        </p:spPr>
        <p:txBody>
          <a:bodyPr anchor="t"/>
          <a:lstStyle/>
          <a:p>
            <a:r>
              <a:rPr lang="en-US" dirty="0"/>
              <a:t>Using </a:t>
            </a:r>
            <a:r>
              <a:rPr lang="en-US" dirty="0" err="1"/>
              <a:t>genAI</a:t>
            </a:r>
            <a:r>
              <a:rPr lang="en-US" dirty="0"/>
              <a:t> to </a:t>
            </a:r>
            <a:r>
              <a:rPr lang="en-US" dirty="0" err="1"/>
              <a:t>analyse</a:t>
            </a:r>
            <a:r>
              <a:rPr lang="en-US" dirty="0"/>
              <a:t> data</a:t>
            </a:r>
            <a:br>
              <a:rPr lang="en-US" dirty="0"/>
            </a:br>
            <a:r>
              <a:rPr lang="en-US" dirty="0"/>
              <a:t>Statistics</a:t>
            </a:r>
            <a:br>
              <a:rPr lang="en-US" dirty="0"/>
            </a:br>
            <a:endParaRPr lang="th-TH" dirty="0"/>
          </a:p>
        </p:txBody>
      </p:sp>
      <p:sp>
        <p:nvSpPr>
          <p:cNvPr id="3" name="Content Placeholder 2">
            <a:extLst>
              <a:ext uri="{FF2B5EF4-FFF2-40B4-BE49-F238E27FC236}">
                <a16:creationId xmlns:a16="http://schemas.microsoft.com/office/drawing/2014/main" id="{23204D8B-6965-45E6-B07A-2A0B06D7CD10}"/>
              </a:ext>
            </a:extLst>
          </p:cNvPr>
          <p:cNvSpPr>
            <a:spLocks noGrp="1"/>
          </p:cNvSpPr>
          <p:nvPr>
            <p:ph sz="half" idx="1"/>
          </p:nvPr>
        </p:nvSpPr>
        <p:spPr>
          <a:xfrm>
            <a:off x="838200" y="3515359"/>
            <a:ext cx="5181600" cy="2661603"/>
          </a:xfrm>
        </p:spPr>
        <p:txBody>
          <a:bodyPr>
            <a:normAutofit lnSpcReduction="10000"/>
          </a:bodyPr>
          <a:lstStyle/>
          <a:p>
            <a:pPr marL="0" indent="0">
              <a:buNone/>
            </a:pPr>
            <a:r>
              <a:rPr lang="en-US" dirty="0"/>
              <a:t>SPSS</a:t>
            </a:r>
            <a:endParaRPr lang="th-TH" dirty="0"/>
          </a:p>
        </p:txBody>
      </p:sp>
      <p:sp>
        <p:nvSpPr>
          <p:cNvPr id="4" name="Content Placeholder 3">
            <a:extLst>
              <a:ext uri="{FF2B5EF4-FFF2-40B4-BE49-F238E27FC236}">
                <a16:creationId xmlns:a16="http://schemas.microsoft.com/office/drawing/2014/main" id="{89E7156F-80CA-453B-B741-300C7DD0AD3F}"/>
              </a:ext>
            </a:extLst>
          </p:cNvPr>
          <p:cNvSpPr>
            <a:spLocks noGrp="1"/>
          </p:cNvSpPr>
          <p:nvPr>
            <p:ph sz="half" idx="2"/>
          </p:nvPr>
        </p:nvSpPr>
        <p:spPr>
          <a:xfrm>
            <a:off x="6172200" y="3515358"/>
            <a:ext cx="3429000" cy="2357121"/>
          </a:xfrm>
        </p:spPr>
        <p:txBody>
          <a:bodyPr>
            <a:normAutofit lnSpcReduction="10000"/>
          </a:bodyPr>
          <a:lstStyle/>
          <a:p>
            <a:pPr marL="0" indent="0">
              <a:buNone/>
            </a:pPr>
            <a:r>
              <a:rPr lang="en-US" dirty="0"/>
              <a:t>R</a:t>
            </a:r>
          </a:p>
          <a:p>
            <a:endParaRPr lang="en-US" dirty="0"/>
          </a:p>
          <a:p>
            <a:endParaRPr lang="en-US" dirty="0"/>
          </a:p>
          <a:p>
            <a:r>
              <a:rPr lang="en-US" dirty="0"/>
              <a:t>Use </a:t>
            </a:r>
            <a:r>
              <a:rPr lang="en-US" dirty="0" err="1"/>
              <a:t>genAI</a:t>
            </a:r>
            <a:r>
              <a:rPr lang="en-US" dirty="0"/>
              <a:t> to generate code for R</a:t>
            </a:r>
          </a:p>
        </p:txBody>
      </p:sp>
      <p:pic>
        <p:nvPicPr>
          <p:cNvPr id="5" name="Picture 4">
            <a:extLst>
              <a:ext uri="{FF2B5EF4-FFF2-40B4-BE49-F238E27FC236}">
                <a16:creationId xmlns:a16="http://schemas.microsoft.com/office/drawing/2014/main" id="{162DB599-0648-49DF-A13C-D7EEDE182533}"/>
              </a:ext>
            </a:extLst>
          </p:cNvPr>
          <p:cNvPicPr>
            <a:picLocks noChangeAspect="1"/>
          </p:cNvPicPr>
          <p:nvPr/>
        </p:nvPicPr>
        <p:blipFill rotWithShape="1">
          <a:blip r:embed="rId2"/>
          <a:srcRect r="9356"/>
          <a:stretch/>
        </p:blipFill>
        <p:spPr>
          <a:xfrm>
            <a:off x="838200" y="1577342"/>
            <a:ext cx="1574801" cy="1623058"/>
          </a:xfrm>
          <a:prstGeom prst="rect">
            <a:avLst/>
          </a:prstGeom>
        </p:spPr>
      </p:pic>
      <p:pic>
        <p:nvPicPr>
          <p:cNvPr id="6" name="Picture 5">
            <a:extLst>
              <a:ext uri="{FF2B5EF4-FFF2-40B4-BE49-F238E27FC236}">
                <a16:creationId xmlns:a16="http://schemas.microsoft.com/office/drawing/2014/main" id="{A2BCA62A-F8FF-4F7F-8034-FA0EDEFB59B9}"/>
              </a:ext>
            </a:extLst>
          </p:cNvPr>
          <p:cNvPicPr>
            <a:picLocks noChangeAspect="1"/>
          </p:cNvPicPr>
          <p:nvPr/>
        </p:nvPicPr>
        <p:blipFill>
          <a:blip r:embed="rId3"/>
          <a:stretch>
            <a:fillRect/>
          </a:stretch>
        </p:blipFill>
        <p:spPr>
          <a:xfrm>
            <a:off x="2413001" y="1568826"/>
            <a:ext cx="1460747" cy="1707635"/>
          </a:xfrm>
          <a:prstGeom prst="rect">
            <a:avLst/>
          </a:prstGeom>
        </p:spPr>
      </p:pic>
      <p:pic>
        <p:nvPicPr>
          <p:cNvPr id="7" name="Picture 6">
            <a:extLst>
              <a:ext uri="{FF2B5EF4-FFF2-40B4-BE49-F238E27FC236}">
                <a16:creationId xmlns:a16="http://schemas.microsoft.com/office/drawing/2014/main" id="{ED71995A-0091-407B-AF5B-A02F61804481}"/>
              </a:ext>
            </a:extLst>
          </p:cNvPr>
          <p:cNvPicPr>
            <a:picLocks noChangeAspect="1"/>
          </p:cNvPicPr>
          <p:nvPr/>
        </p:nvPicPr>
        <p:blipFill>
          <a:blip r:embed="rId4"/>
          <a:stretch>
            <a:fillRect/>
          </a:stretch>
        </p:blipFill>
        <p:spPr>
          <a:xfrm>
            <a:off x="3685294" y="1716086"/>
            <a:ext cx="1460747" cy="1413113"/>
          </a:xfrm>
          <a:prstGeom prst="rect">
            <a:avLst/>
          </a:prstGeom>
        </p:spPr>
      </p:pic>
      <p:pic>
        <p:nvPicPr>
          <p:cNvPr id="2050" name="Picture 2" descr="Line Graph | Data Viz Project">
            <a:extLst>
              <a:ext uri="{FF2B5EF4-FFF2-40B4-BE49-F238E27FC236}">
                <a16:creationId xmlns:a16="http://schemas.microsoft.com/office/drawing/2014/main" id="{209A9548-9D83-49D0-8E43-390F747C85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18254" y="1086027"/>
            <a:ext cx="2114373" cy="21143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4E8EED59-FF41-4FA5-BCBE-D8BB85DBF2EC}"/>
              </a:ext>
            </a:extLst>
          </p:cNvPr>
          <p:cNvPicPr>
            <a:picLocks noChangeAspect="1"/>
          </p:cNvPicPr>
          <p:nvPr/>
        </p:nvPicPr>
        <p:blipFill>
          <a:blip r:embed="rId6"/>
          <a:stretch>
            <a:fillRect/>
          </a:stretch>
        </p:blipFill>
        <p:spPr>
          <a:xfrm>
            <a:off x="8657853" y="247927"/>
            <a:ext cx="1435174" cy="762039"/>
          </a:xfrm>
          <a:prstGeom prst="rect">
            <a:avLst/>
          </a:prstGeom>
        </p:spPr>
      </p:pic>
      <p:sp>
        <p:nvSpPr>
          <p:cNvPr id="9" name="Arrow: Right 8">
            <a:extLst>
              <a:ext uri="{FF2B5EF4-FFF2-40B4-BE49-F238E27FC236}">
                <a16:creationId xmlns:a16="http://schemas.microsoft.com/office/drawing/2014/main" id="{0DDA3921-CE53-4D6B-AAC5-75C7FFFFD83A}"/>
              </a:ext>
            </a:extLst>
          </p:cNvPr>
          <p:cNvSpPr/>
          <p:nvPr/>
        </p:nvSpPr>
        <p:spPr>
          <a:xfrm rot="20812810">
            <a:off x="6278880" y="1899920"/>
            <a:ext cx="1259840" cy="711200"/>
          </a:xfrm>
          <a:prstGeom prst="rightArrow">
            <a:avLst>
              <a:gd name="adj1" fmla="val 50000"/>
              <a:gd name="adj2" fmla="val 62857"/>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pic>
        <p:nvPicPr>
          <p:cNvPr id="11" name="Picture 2" descr="Data Analysis with IBM SPSS Course ...">
            <a:extLst>
              <a:ext uri="{FF2B5EF4-FFF2-40B4-BE49-F238E27FC236}">
                <a16:creationId xmlns:a16="http://schemas.microsoft.com/office/drawing/2014/main" id="{4FB0F281-CD65-4D0D-9E2D-E347200284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5623" y="3463051"/>
            <a:ext cx="1017111" cy="101711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 (programming language) - Wikipedia">
            <a:extLst>
              <a:ext uri="{FF2B5EF4-FFF2-40B4-BE49-F238E27FC236}">
                <a16:creationId xmlns:a16="http://schemas.microsoft.com/office/drawing/2014/main" id="{5480CB90-F5A5-443F-A0BA-FD08B66EE2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60492" y="3332024"/>
            <a:ext cx="1452416" cy="1127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032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77B9E-1253-4C72-8CD7-7A2756FA921A}"/>
              </a:ext>
            </a:extLst>
          </p:cNvPr>
          <p:cNvSpPr>
            <a:spLocks noGrp="1"/>
          </p:cNvSpPr>
          <p:nvPr>
            <p:ph type="title"/>
          </p:nvPr>
        </p:nvSpPr>
        <p:spPr/>
        <p:txBody>
          <a:bodyPr/>
          <a:lstStyle/>
          <a:p>
            <a:r>
              <a:rPr lang="en-US" dirty="0"/>
              <a:t>AI in scientific research</a:t>
            </a:r>
            <a:endParaRPr lang="th-TH" dirty="0"/>
          </a:p>
        </p:txBody>
      </p:sp>
      <p:sp>
        <p:nvSpPr>
          <p:cNvPr id="3" name="Content Placeholder 2">
            <a:extLst>
              <a:ext uri="{FF2B5EF4-FFF2-40B4-BE49-F238E27FC236}">
                <a16:creationId xmlns:a16="http://schemas.microsoft.com/office/drawing/2014/main" id="{3DD67E04-215B-4CBD-9A2B-4FA4A47E2A05}"/>
              </a:ext>
            </a:extLst>
          </p:cNvPr>
          <p:cNvSpPr>
            <a:spLocks noGrp="1"/>
          </p:cNvSpPr>
          <p:nvPr>
            <p:ph idx="1"/>
          </p:nvPr>
        </p:nvSpPr>
        <p:spPr>
          <a:xfrm>
            <a:off x="838200" y="1825625"/>
            <a:ext cx="5532120" cy="4351338"/>
          </a:xfrm>
        </p:spPr>
        <p:txBody>
          <a:bodyPr>
            <a:normAutofit fontScale="92500" lnSpcReduction="20000"/>
          </a:bodyPr>
          <a:lstStyle/>
          <a:p>
            <a:pPr marL="0" indent="0" fontAlgn="base">
              <a:buNone/>
            </a:pPr>
            <a:r>
              <a:rPr lang="en-US" dirty="0"/>
              <a:t>Researchers used AI to design a new material that they used to build a working battery – it requires up to 70 percent less lithium than some competing designs.</a:t>
            </a:r>
          </a:p>
          <a:p>
            <a:pPr marL="0" indent="0" algn="r">
              <a:buNone/>
            </a:pPr>
            <a:r>
              <a:rPr lang="en-US" i="1" dirty="0"/>
              <a:t>New Scientist </a:t>
            </a:r>
            <a:r>
              <a:rPr lang="en-US" dirty="0"/>
              <a:t>January 2024</a:t>
            </a:r>
          </a:p>
          <a:p>
            <a:pPr marL="0" indent="0">
              <a:buNone/>
            </a:pPr>
            <a:endParaRPr lang="en-US" dirty="0"/>
          </a:p>
          <a:p>
            <a:pPr marL="0" indent="0">
              <a:buNone/>
            </a:pPr>
            <a:r>
              <a:rPr lang="en-US" dirty="0"/>
              <a:t>An AI model trained on chemical and perceptual data on 250 Belgian beers can predict the </a:t>
            </a:r>
            <a:r>
              <a:rPr lang="en-US" dirty="0" err="1"/>
              <a:t>flavour</a:t>
            </a:r>
            <a:r>
              <a:rPr lang="en-US" dirty="0"/>
              <a:t> profile of a brew – and how to make it tastier</a:t>
            </a:r>
          </a:p>
          <a:p>
            <a:pPr marL="0" indent="0" algn="r">
              <a:buNone/>
            </a:pPr>
            <a:r>
              <a:rPr lang="en-US" i="1" dirty="0"/>
              <a:t>New Scientist</a:t>
            </a:r>
            <a:r>
              <a:rPr lang="en-US" dirty="0"/>
              <a:t> March 2024</a:t>
            </a:r>
            <a:endParaRPr lang="en-US" i="1" dirty="0"/>
          </a:p>
          <a:p>
            <a:pPr marL="0" indent="0">
              <a:buNone/>
            </a:pPr>
            <a:endParaRPr lang="th-TH" dirty="0"/>
          </a:p>
        </p:txBody>
      </p:sp>
      <p:pic>
        <p:nvPicPr>
          <p:cNvPr id="5" name="Picture 4">
            <a:extLst>
              <a:ext uri="{FF2B5EF4-FFF2-40B4-BE49-F238E27FC236}">
                <a16:creationId xmlns:a16="http://schemas.microsoft.com/office/drawing/2014/main" id="{DCBED0F5-813C-452D-8C21-A585C29AAE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3708" y="1027906"/>
            <a:ext cx="4850599" cy="2725420"/>
          </a:xfrm>
          <a:prstGeom prst="rect">
            <a:avLst/>
          </a:prstGeom>
        </p:spPr>
      </p:pic>
      <p:pic>
        <p:nvPicPr>
          <p:cNvPr id="1026" name="Picture 2" descr="Beer Glass Isolated On Transparent ...">
            <a:extLst>
              <a:ext uri="{FF2B5EF4-FFF2-40B4-BE49-F238E27FC236}">
                <a16:creationId xmlns:a16="http://schemas.microsoft.com/office/drawing/2014/main" id="{835DDF9C-DA16-481F-B74F-24A25D8579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2640" y="3902459"/>
            <a:ext cx="1521460" cy="2716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9117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30D748-15BB-4875-BEA3-682BCD538874}"/>
              </a:ext>
            </a:extLst>
          </p:cNvPr>
          <p:cNvSpPr>
            <a:spLocks noGrp="1"/>
          </p:cNvSpPr>
          <p:nvPr>
            <p:ph type="title"/>
          </p:nvPr>
        </p:nvSpPr>
        <p:spPr/>
        <p:txBody>
          <a:bodyPr/>
          <a:lstStyle/>
          <a:p>
            <a:r>
              <a:rPr lang="en-US" dirty="0"/>
              <a:t>Using </a:t>
            </a:r>
            <a:r>
              <a:rPr lang="en-US" dirty="0" err="1"/>
              <a:t>genAI</a:t>
            </a:r>
            <a:r>
              <a:rPr lang="en-US" dirty="0"/>
              <a:t> to </a:t>
            </a:r>
            <a:r>
              <a:rPr lang="en-US" dirty="0" err="1"/>
              <a:t>analyse</a:t>
            </a:r>
            <a:r>
              <a:rPr lang="en-US" dirty="0"/>
              <a:t> data</a:t>
            </a:r>
            <a:br>
              <a:rPr lang="en-US" dirty="0"/>
            </a:br>
            <a:r>
              <a:rPr lang="en-US" dirty="0"/>
              <a:t>Scoring essays</a:t>
            </a:r>
            <a:endParaRPr lang="th-TH" dirty="0"/>
          </a:p>
        </p:txBody>
      </p:sp>
      <p:sp>
        <p:nvSpPr>
          <p:cNvPr id="6" name="Content Placeholder 5">
            <a:extLst>
              <a:ext uri="{FF2B5EF4-FFF2-40B4-BE49-F238E27FC236}">
                <a16:creationId xmlns:a16="http://schemas.microsoft.com/office/drawing/2014/main" id="{D8E7DCA5-2D28-4FB2-8A97-42B59371B217}"/>
              </a:ext>
            </a:extLst>
          </p:cNvPr>
          <p:cNvSpPr>
            <a:spLocks noGrp="1"/>
          </p:cNvSpPr>
          <p:nvPr>
            <p:ph idx="1"/>
          </p:nvPr>
        </p:nvSpPr>
        <p:spPr>
          <a:xfrm>
            <a:off x="513080" y="2008505"/>
            <a:ext cx="10515600" cy="4351338"/>
          </a:xfrm>
        </p:spPr>
        <p:txBody>
          <a:bodyPr/>
          <a:lstStyle/>
          <a:p>
            <a:r>
              <a:rPr lang="en-US" dirty="0"/>
              <a:t>60 years of Automated Essay Scoring (AES) research</a:t>
            </a:r>
          </a:p>
          <a:p>
            <a:r>
              <a:rPr lang="en-US" dirty="0"/>
              <a:t>State-of-the-art AES better than basic </a:t>
            </a:r>
            <a:r>
              <a:rPr lang="en-US" dirty="0" err="1"/>
              <a:t>genAI</a:t>
            </a:r>
            <a:endParaRPr lang="en-US" dirty="0"/>
          </a:p>
          <a:p>
            <a:r>
              <a:rPr lang="en-US" dirty="0"/>
              <a:t>Reasonable correlations between humans and </a:t>
            </a:r>
            <a:r>
              <a:rPr lang="en-US" dirty="0" err="1"/>
              <a:t>genAI</a:t>
            </a:r>
            <a:endParaRPr lang="en-US" dirty="0"/>
          </a:p>
          <a:p>
            <a:r>
              <a:rPr lang="en-US" dirty="0" err="1"/>
              <a:t>GenAI</a:t>
            </a:r>
            <a:r>
              <a:rPr lang="en-US" dirty="0"/>
              <a:t> consistently scores higher than humans</a:t>
            </a:r>
          </a:p>
          <a:p>
            <a:r>
              <a:rPr lang="en-US" dirty="0" err="1"/>
              <a:t>GenAI</a:t>
            </a:r>
            <a:r>
              <a:rPr lang="en-US" dirty="0"/>
              <a:t> can provide support for better human scoring</a:t>
            </a:r>
          </a:p>
          <a:p>
            <a:endParaRPr lang="en-US" dirty="0"/>
          </a:p>
          <a:p>
            <a:pPr marL="0" indent="0">
              <a:buNone/>
            </a:pPr>
            <a:r>
              <a:rPr lang="en-US" b="1" dirty="0"/>
              <a:t>Conclusion: </a:t>
            </a:r>
            <a:r>
              <a:rPr lang="en-US" b="1" dirty="0" err="1"/>
              <a:t>GenAI</a:t>
            </a:r>
            <a:r>
              <a:rPr lang="en-US" b="1" dirty="0"/>
              <a:t> currently inappropriate as an independent essay scorer, but likely in the near future</a:t>
            </a:r>
            <a:endParaRPr lang="th-TH" b="1" dirty="0"/>
          </a:p>
        </p:txBody>
      </p:sp>
      <p:pic>
        <p:nvPicPr>
          <p:cNvPr id="3074" name="Picture 2" descr="A Philosophy for Assessing Writing: Aim ...">
            <a:extLst>
              <a:ext uri="{FF2B5EF4-FFF2-40B4-BE49-F238E27FC236}">
                <a16:creationId xmlns:a16="http://schemas.microsoft.com/office/drawing/2014/main" id="{E2BAEC68-C1DF-4E49-B709-26B9E9236D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1548" y="584517"/>
            <a:ext cx="3206112" cy="4150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082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6DD6E-D1C1-4374-9F43-A5870227FF59}"/>
              </a:ext>
            </a:extLst>
          </p:cNvPr>
          <p:cNvSpPr>
            <a:spLocks noGrp="1"/>
          </p:cNvSpPr>
          <p:nvPr>
            <p:ph type="title"/>
          </p:nvPr>
        </p:nvSpPr>
        <p:spPr/>
        <p:txBody>
          <a:bodyPr/>
          <a:lstStyle/>
          <a:p>
            <a:r>
              <a:rPr lang="en-US" dirty="0"/>
              <a:t>Using </a:t>
            </a:r>
            <a:r>
              <a:rPr lang="en-US" dirty="0" err="1"/>
              <a:t>genAI</a:t>
            </a:r>
            <a:r>
              <a:rPr lang="en-US" dirty="0"/>
              <a:t> to </a:t>
            </a:r>
            <a:r>
              <a:rPr lang="en-US" dirty="0" err="1"/>
              <a:t>analyse</a:t>
            </a:r>
            <a:r>
              <a:rPr lang="en-US" dirty="0"/>
              <a:t> data</a:t>
            </a:r>
            <a:br>
              <a:rPr lang="en-US" dirty="0"/>
            </a:br>
            <a:r>
              <a:rPr lang="en-US" dirty="0"/>
              <a:t>Coding texts</a:t>
            </a:r>
            <a:endParaRPr lang="th-TH" dirty="0"/>
          </a:p>
        </p:txBody>
      </p:sp>
      <p:sp>
        <p:nvSpPr>
          <p:cNvPr id="4" name="Content Placeholder 3">
            <a:extLst>
              <a:ext uri="{FF2B5EF4-FFF2-40B4-BE49-F238E27FC236}">
                <a16:creationId xmlns:a16="http://schemas.microsoft.com/office/drawing/2014/main" id="{5CF201F5-0D63-42A0-9AB6-B93B13EC22B4}"/>
              </a:ext>
            </a:extLst>
          </p:cNvPr>
          <p:cNvSpPr>
            <a:spLocks noGrp="1"/>
          </p:cNvSpPr>
          <p:nvPr>
            <p:ph sz="half" idx="1"/>
          </p:nvPr>
        </p:nvSpPr>
        <p:spPr/>
        <p:txBody>
          <a:bodyPr/>
          <a:lstStyle/>
          <a:p>
            <a:pPr marL="0" indent="0">
              <a:buNone/>
            </a:pPr>
            <a:r>
              <a:rPr lang="en-US" dirty="0"/>
              <a:t>Deductive coding</a:t>
            </a:r>
            <a:endParaRPr lang="th-TH" dirty="0"/>
          </a:p>
        </p:txBody>
      </p:sp>
      <p:sp>
        <p:nvSpPr>
          <p:cNvPr id="5" name="Content Placeholder 4">
            <a:extLst>
              <a:ext uri="{FF2B5EF4-FFF2-40B4-BE49-F238E27FC236}">
                <a16:creationId xmlns:a16="http://schemas.microsoft.com/office/drawing/2014/main" id="{FB257D16-0FD3-4A5E-8A5C-00F5CC4191B8}"/>
              </a:ext>
            </a:extLst>
          </p:cNvPr>
          <p:cNvSpPr>
            <a:spLocks noGrp="1"/>
          </p:cNvSpPr>
          <p:nvPr>
            <p:ph sz="half" idx="2"/>
          </p:nvPr>
        </p:nvSpPr>
        <p:spPr/>
        <p:txBody>
          <a:bodyPr/>
          <a:lstStyle/>
          <a:p>
            <a:pPr marL="0" indent="0">
              <a:buNone/>
            </a:pPr>
            <a:r>
              <a:rPr lang="en-US" dirty="0"/>
              <a:t>Inductive coding</a:t>
            </a:r>
            <a:endParaRPr lang="th-TH" dirty="0"/>
          </a:p>
        </p:txBody>
      </p:sp>
      <p:pic>
        <p:nvPicPr>
          <p:cNvPr id="4098" name="Picture 2" descr="Coding Qualitative Data ...">
            <a:extLst>
              <a:ext uri="{FF2B5EF4-FFF2-40B4-BE49-F238E27FC236}">
                <a16:creationId xmlns:a16="http://schemas.microsoft.com/office/drawing/2014/main" id="{5AD29D3F-EEDB-4827-931F-7D3EF8E65F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010" y="2343150"/>
            <a:ext cx="2566670" cy="435737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oding Qualitative Data ...">
            <a:extLst>
              <a:ext uri="{FF2B5EF4-FFF2-40B4-BE49-F238E27FC236}">
                <a16:creationId xmlns:a16="http://schemas.microsoft.com/office/drawing/2014/main" id="{422BF119-8ADB-4212-9347-99766720C5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1634" y="2795587"/>
            <a:ext cx="5770647" cy="2030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54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C916-6938-4B40-8124-3A53E225C6C0}"/>
              </a:ext>
            </a:extLst>
          </p:cNvPr>
          <p:cNvSpPr>
            <a:spLocks noGrp="1"/>
          </p:cNvSpPr>
          <p:nvPr>
            <p:ph type="title"/>
          </p:nvPr>
        </p:nvSpPr>
        <p:spPr/>
        <p:txBody>
          <a:bodyPr/>
          <a:lstStyle/>
          <a:p>
            <a:r>
              <a:rPr lang="en-US" dirty="0"/>
              <a:t>Using </a:t>
            </a:r>
            <a:r>
              <a:rPr lang="en-US" dirty="0" err="1"/>
              <a:t>genAI</a:t>
            </a:r>
            <a:r>
              <a:rPr lang="en-US" dirty="0"/>
              <a:t> to </a:t>
            </a:r>
            <a:r>
              <a:rPr lang="en-US" dirty="0" err="1"/>
              <a:t>analyse</a:t>
            </a:r>
            <a:r>
              <a:rPr lang="en-US" dirty="0"/>
              <a:t> data</a:t>
            </a:r>
            <a:br>
              <a:rPr lang="en-US" dirty="0"/>
            </a:br>
            <a:r>
              <a:rPr lang="en-US" dirty="0"/>
              <a:t>Coding texts with basic </a:t>
            </a:r>
            <a:r>
              <a:rPr lang="en-US" dirty="0" err="1"/>
              <a:t>genAI</a:t>
            </a:r>
            <a:r>
              <a:rPr lang="en-US" dirty="0"/>
              <a:t> (</a:t>
            </a:r>
            <a:r>
              <a:rPr lang="en-US" dirty="0" err="1"/>
              <a:t>ChatGPT</a:t>
            </a:r>
            <a:r>
              <a:rPr lang="en-US" dirty="0"/>
              <a:t> 3.5)</a:t>
            </a:r>
            <a:endParaRPr lang="th-TH" dirty="0"/>
          </a:p>
        </p:txBody>
      </p:sp>
      <p:sp>
        <p:nvSpPr>
          <p:cNvPr id="5" name="Content Placeholder 4">
            <a:extLst>
              <a:ext uri="{FF2B5EF4-FFF2-40B4-BE49-F238E27FC236}">
                <a16:creationId xmlns:a16="http://schemas.microsoft.com/office/drawing/2014/main" id="{91C02989-56B1-4CA0-A100-BA5C485D95B6}"/>
              </a:ext>
            </a:extLst>
          </p:cNvPr>
          <p:cNvSpPr>
            <a:spLocks noGrp="1"/>
          </p:cNvSpPr>
          <p:nvPr>
            <p:ph idx="1"/>
          </p:nvPr>
        </p:nvSpPr>
        <p:spPr/>
        <p:txBody>
          <a:bodyPr/>
          <a:lstStyle/>
          <a:p>
            <a:r>
              <a:rPr lang="en-US" dirty="0"/>
              <a:t>Limitations in text length</a:t>
            </a:r>
          </a:p>
          <a:p>
            <a:r>
              <a:rPr lang="en-US" dirty="0"/>
              <a:t>Need for substantial experimentation in prompt structure and phrasing</a:t>
            </a:r>
          </a:p>
          <a:p>
            <a:r>
              <a:rPr lang="en-US" dirty="0"/>
              <a:t>Moderate reliability scores compared to humans</a:t>
            </a:r>
          </a:p>
          <a:p>
            <a:r>
              <a:rPr lang="en-US" dirty="0"/>
              <a:t>Better at deductive coding than inductive coding</a:t>
            </a:r>
          </a:p>
          <a:p>
            <a:endParaRPr lang="en-US" dirty="0"/>
          </a:p>
          <a:p>
            <a:pPr marL="0" indent="0">
              <a:buNone/>
            </a:pPr>
            <a:r>
              <a:rPr lang="en-US" b="1" dirty="0"/>
              <a:t>Conclusion: Basic </a:t>
            </a:r>
            <a:r>
              <a:rPr lang="en-US" b="1" dirty="0" err="1"/>
              <a:t>genAI</a:t>
            </a:r>
            <a:r>
              <a:rPr lang="en-US" b="1" dirty="0"/>
              <a:t> is inappropriate for inductive coding and of debatable value for deductive coding</a:t>
            </a:r>
            <a:endParaRPr lang="th-TH" b="1" dirty="0"/>
          </a:p>
        </p:txBody>
      </p:sp>
      <p:pic>
        <p:nvPicPr>
          <p:cNvPr id="6" name="Picture 5">
            <a:extLst>
              <a:ext uri="{FF2B5EF4-FFF2-40B4-BE49-F238E27FC236}">
                <a16:creationId xmlns:a16="http://schemas.microsoft.com/office/drawing/2014/main" id="{DCA75A0C-E884-437E-8DD8-8AAD93B16378}"/>
              </a:ext>
            </a:extLst>
          </p:cNvPr>
          <p:cNvPicPr>
            <a:picLocks noChangeAspect="1"/>
          </p:cNvPicPr>
          <p:nvPr/>
        </p:nvPicPr>
        <p:blipFill>
          <a:blip r:embed="rId2"/>
          <a:stretch>
            <a:fillRect/>
          </a:stretch>
        </p:blipFill>
        <p:spPr>
          <a:xfrm>
            <a:off x="10847696" y="369870"/>
            <a:ext cx="1113489" cy="1113489"/>
          </a:xfrm>
          <a:prstGeom prst="rect">
            <a:avLst/>
          </a:prstGeom>
        </p:spPr>
      </p:pic>
    </p:spTree>
    <p:extLst>
      <p:ext uri="{BB962C8B-B14F-4D97-AF65-F5344CB8AC3E}">
        <p14:creationId xmlns:p14="http://schemas.microsoft.com/office/powerpoint/2010/main" val="386335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58E76-DEA7-4644-AC6A-9A03EDA58B88}"/>
              </a:ext>
            </a:extLst>
          </p:cNvPr>
          <p:cNvSpPr>
            <a:spLocks noGrp="1"/>
          </p:cNvSpPr>
          <p:nvPr>
            <p:ph type="title"/>
          </p:nvPr>
        </p:nvSpPr>
        <p:spPr>
          <a:xfrm>
            <a:off x="838200" y="365125"/>
            <a:ext cx="10835640" cy="1325563"/>
          </a:xfrm>
        </p:spPr>
        <p:txBody>
          <a:bodyPr>
            <a:normAutofit fontScale="90000"/>
          </a:bodyPr>
          <a:lstStyle/>
          <a:p>
            <a:r>
              <a:rPr lang="en-US" dirty="0"/>
              <a:t>Using </a:t>
            </a:r>
            <a:r>
              <a:rPr lang="en-US" dirty="0" err="1"/>
              <a:t>genAI</a:t>
            </a:r>
            <a:r>
              <a:rPr lang="en-US" dirty="0"/>
              <a:t> to </a:t>
            </a:r>
            <a:r>
              <a:rPr lang="en-US" dirty="0" err="1"/>
              <a:t>analyse</a:t>
            </a:r>
            <a:r>
              <a:rPr lang="en-US" dirty="0"/>
              <a:t> data</a:t>
            </a:r>
            <a:br>
              <a:rPr lang="en-US" dirty="0"/>
            </a:br>
            <a:r>
              <a:rPr lang="en-US" dirty="0"/>
              <a:t>Coding texts with advanced </a:t>
            </a:r>
            <a:r>
              <a:rPr lang="en-US" dirty="0" err="1"/>
              <a:t>genAI</a:t>
            </a:r>
            <a:r>
              <a:rPr lang="en-US" dirty="0"/>
              <a:t> (ChatGPT4 Turbo)</a:t>
            </a:r>
            <a:endParaRPr lang="th-TH" dirty="0"/>
          </a:p>
        </p:txBody>
      </p:sp>
      <p:sp>
        <p:nvSpPr>
          <p:cNvPr id="3" name="Content Placeholder 2">
            <a:extLst>
              <a:ext uri="{FF2B5EF4-FFF2-40B4-BE49-F238E27FC236}">
                <a16:creationId xmlns:a16="http://schemas.microsoft.com/office/drawing/2014/main" id="{05AC36C1-7F59-4E00-813E-60FB20DD85DE}"/>
              </a:ext>
            </a:extLst>
          </p:cNvPr>
          <p:cNvSpPr>
            <a:spLocks noGrp="1"/>
          </p:cNvSpPr>
          <p:nvPr>
            <p:ph idx="1"/>
          </p:nvPr>
        </p:nvSpPr>
        <p:spPr/>
        <p:txBody>
          <a:bodyPr>
            <a:normAutofit fontScale="92500" lnSpcReduction="10000"/>
          </a:bodyPr>
          <a:lstStyle/>
          <a:p>
            <a:r>
              <a:rPr lang="en-US" dirty="0"/>
              <a:t>Can input relatively long texts</a:t>
            </a:r>
          </a:p>
          <a:p>
            <a:r>
              <a:rPr lang="en-US" dirty="0"/>
              <a:t>Need to add APIs</a:t>
            </a:r>
          </a:p>
          <a:p>
            <a:r>
              <a:rPr lang="en-US" dirty="0"/>
              <a:t>Need for substantial experimentation in prompt structure and phrasing</a:t>
            </a:r>
          </a:p>
          <a:p>
            <a:r>
              <a:rPr lang="en-US" dirty="0"/>
              <a:t>High reliability scores compared to humans</a:t>
            </a:r>
          </a:p>
          <a:p>
            <a:r>
              <a:rPr lang="en-US" dirty="0"/>
              <a:t>Better at deductive coding than inductive coding</a:t>
            </a:r>
          </a:p>
          <a:p>
            <a:r>
              <a:rPr lang="en-US" dirty="0"/>
              <a:t>Best when used as a support for human coding: LLM-assisted content analysis (LACA)</a:t>
            </a:r>
          </a:p>
          <a:p>
            <a:endParaRPr lang="en-US" dirty="0"/>
          </a:p>
          <a:p>
            <a:pPr marL="0" indent="0">
              <a:buNone/>
            </a:pPr>
            <a:r>
              <a:rPr lang="en-US" b="1" dirty="0"/>
              <a:t>Conclusion: Advanced </a:t>
            </a:r>
            <a:r>
              <a:rPr lang="en-US" b="1" dirty="0" err="1"/>
              <a:t>genAI</a:t>
            </a:r>
            <a:r>
              <a:rPr lang="en-US" b="1" dirty="0"/>
              <a:t> can be used for deductive coding or as a collaborator for both deductive and inductive coding</a:t>
            </a:r>
            <a:endParaRPr lang="th-TH" b="1" dirty="0"/>
          </a:p>
        </p:txBody>
      </p:sp>
      <p:pic>
        <p:nvPicPr>
          <p:cNvPr id="4" name="Picture 3">
            <a:extLst>
              <a:ext uri="{FF2B5EF4-FFF2-40B4-BE49-F238E27FC236}">
                <a16:creationId xmlns:a16="http://schemas.microsoft.com/office/drawing/2014/main" id="{044254DA-AD5B-4AEB-A6FE-4C5E811AF454}"/>
              </a:ext>
            </a:extLst>
          </p:cNvPr>
          <p:cNvPicPr>
            <a:picLocks noChangeAspect="1"/>
          </p:cNvPicPr>
          <p:nvPr/>
        </p:nvPicPr>
        <p:blipFill>
          <a:blip r:embed="rId2"/>
          <a:stretch>
            <a:fillRect/>
          </a:stretch>
        </p:blipFill>
        <p:spPr>
          <a:xfrm>
            <a:off x="10393681" y="51669"/>
            <a:ext cx="960120" cy="1069226"/>
          </a:xfrm>
          <a:prstGeom prst="rect">
            <a:avLst/>
          </a:prstGeom>
        </p:spPr>
      </p:pic>
    </p:spTree>
    <p:extLst>
      <p:ext uri="{BB962C8B-B14F-4D97-AF65-F5344CB8AC3E}">
        <p14:creationId xmlns:p14="http://schemas.microsoft.com/office/powerpoint/2010/main" val="333175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4265-B9D5-4E04-963D-F19A2484F538}"/>
              </a:ext>
            </a:extLst>
          </p:cNvPr>
          <p:cNvSpPr>
            <a:spLocks noGrp="1"/>
          </p:cNvSpPr>
          <p:nvPr>
            <p:ph type="title"/>
          </p:nvPr>
        </p:nvSpPr>
        <p:spPr/>
        <p:txBody>
          <a:bodyPr/>
          <a:lstStyle/>
          <a:p>
            <a:r>
              <a:rPr lang="en-US" dirty="0"/>
              <a:t>An example of </a:t>
            </a:r>
            <a:r>
              <a:rPr lang="en-US" dirty="0" err="1"/>
              <a:t>genAI</a:t>
            </a:r>
            <a:r>
              <a:rPr lang="en-US" dirty="0"/>
              <a:t> coding</a:t>
            </a:r>
            <a:endParaRPr lang="th-TH" dirty="0"/>
          </a:p>
        </p:txBody>
      </p:sp>
      <p:sp>
        <p:nvSpPr>
          <p:cNvPr id="3" name="Content Placeholder 2">
            <a:extLst>
              <a:ext uri="{FF2B5EF4-FFF2-40B4-BE49-F238E27FC236}">
                <a16:creationId xmlns:a16="http://schemas.microsoft.com/office/drawing/2014/main" id="{62F38918-8ECB-478F-B1C8-0946933E0CAF}"/>
              </a:ext>
            </a:extLst>
          </p:cNvPr>
          <p:cNvSpPr>
            <a:spLocks noGrp="1"/>
          </p:cNvSpPr>
          <p:nvPr>
            <p:ph idx="1"/>
          </p:nvPr>
        </p:nvSpPr>
        <p:spPr>
          <a:xfrm>
            <a:off x="838200" y="1825625"/>
            <a:ext cx="6019800" cy="4351338"/>
          </a:xfrm>
        </p:spPr>
        <p:txBody>
          <a:bodyPr>
            <a:normAutofit fontScale="92500"/>
          </a:bodyPr>
          <a:lstStyle/>
          <a:p>
            <a:pPr marL="0" indent="0">
              <a:buNone/>
            </a:pPr>
            <a:r>
              <a:rPr lang="en-US" b="1" dirty="0"/>
              <a:t>Background:</a:t>
            </a:r>
            <a:r>
              <a:rPr lang="en-US" dirty="0"/>
              <a:t> Multimodal analysis is largely based on Kress &amp; van Leeuwen (2006)</a:t>
            </a:r>
          </a:p>
          <a:p>
            <a:pPr marL="0" indent="0">
              <a:buNone/>
            </a:pPr>
            <a:r>
              <a:rPr lang="en-US" b="1" dirty="0"/>
              <a:t>Objective: </a:t>
            </a:r>
            <a:r>
              <a:rPr lang="en-US" dirty="0"/>
              <a:t>To test the validity of </a:t>
            </a:r>
            <a:r>
              <a:rPr lang="en-US" dirty="0" err="1"/>
              <a:t>K&amp;vL’s</a:t>
            </a:r>
            <a:r>
              <a:rPr lang="en-US" dirty="0"/>
              <a:t> theory of Ideal – Real (ideal components near top; real components near bottom)</a:t>
            </a:r>
          </a:p>
          <a:p>
            <a:pPr marL="0" indent="0">
              <a:buNone/>
            </a:pPr>
            <a:r>
              <a:rPr lang="en-US" b="1" dirty="0"/>
              <a:t>Data:</a:t>
            </a:r>
            <a:r>
              <a:rPr lang="en-US" dirty="0"/>
              <a:t> 1599 online adverts</a:t>
            </a:r>
          </a:p>
          <a:p>
            <a:pPr marL="0" indent="0">
              <a:buNone/>
            </a:pPr>
            <a:r>
              <a:rPr lang="en-US" b="1" dirty="0"/>
              <a:t>Coding 1:</a:t>
            </a:r>
            <a:r>
              <a:rPr lang="en-US" dirty="0"/>
              <a:t> Top vs. bottom components</a:t>
            </a:r>
          </a:p>
          <a:p>
            <a:pPr marL="0" indent="0">
              <a:buNone/>
            </a:pPr>
            <a:r>
              <a:rPr lang="en-US" b="1" dirty="0"/>
              <a:t>Coding 2: </a:t>
            </a:r>
            <a:r>
              <a:rPr lang="en-US" dirty="0"/>
              <a:t>Text and images coded as ideal vs. real</a:t>
            </a:r>
            <a:endParaRPr lang="th-TH" b="1" dirty="0"/>
          </a:p>
        </p:txBody>
      </p:sp>
      <p:pic>
        <p:nvPicPr>
          <p:cNvPr id="5" name="Picture 4">
            <a:extLst>
              <a:ext uri="{FF2B5EF4-FFF2-40B4-BE49-F238E27FC236}">
                <a16:creationId xmlns:a16="http://schemas.microsoft.com/office/drawing/2014/main" id="{15DABE06-7B80-4557-AD6E-95909712A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0125" y="119222"/>
            <a:ext cx="1509395" cy="3061916"/>
          </a:xfrm>
          <a:prstGeom prst="rect">
            <a:avLst/>
          </a:prstGeom>
        </p:spPr>
      </p:pic>
      <p:pic>
        <p:nvPicPr>
          <p:cNvPr id="7" name="Picture 6">
            <a:extLst>
              <a:ext uri="{FF2B5EF4-FFF2-40B4-BE49-F238E27FC236}">
                <a16:creationId xmlns:a16="http://schemas.microsoft.com/office/drawing/2014/main" id="{A06285C4-28B6-4485-9D70-4E943FB6C23A}"/>
              </a:ext>
            </a:extLst>
          </p:cNvPr>
          <p:cNvPicPr>
            <a:picLocks noChangeAspect="1"/>
          </p:cNvPicPr>
          <p:nvPr/>
        </p:nvPicPr>
        <p:blipFill rotWithShape="1">
          <a:blip r:embed="rId3">
            <a:extLst>
              <a:ext uri="{28A0092B-C50C-407E-A947-70E740481C1C}">
                <a14:useLocalDpi xmlns:a14="http://schemas.microsoft.com/office/drawing/2010/main" val="0"/>
              </a:ext>
            </a:extLst>
          </a:blip>
          <a:srcRect t="7579"/>
          <a:stretch/>
        </p:blipFill>
        <p:spPr>
          <a:xfrm>
            <a:off x="6858000" y="3133012"/>
            <a:ext cx="5302250" cy="3709035"/>
          </a:xfrm>
          <a:prstGeom prst="rect">
            <a:avLst/>
          </a:prstGeom>
        </p:spPr>
      </p:pic>
    </p:spTree>
    <p:extLst>
      <p:ext uri="{BB962C8B-B14F-4D97-AF65-F5344CB8AC3E}">
        <p14:creationId xmlns:p14="http://schemas.microsoft.com/office/powerpoint/2010/main" val="114924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BC17B-FC85-4EE1-A158-8F33888352D4}"/>
              </a:ext>
            </a:extLst>
          </p:cNvPr>
          <p:cNvSpPr>
            <a:spLocks noGrp="1"/>
          </p:cNvSpPr>
          <p:nvPr>
            <p:ph type="title"/>
          </p:nvPr>
        </p:nvSpPr>
        <p:spPr/>
        <p:txBody>
          <a:bodyPr/>
          <a:lstStyle/>
          <a:p>
            <a:r>
              <a:rPr lang="en-US" dirty="0"/>
              <a:t>Using </a:t>
            </a:r>
            <a:r>
              <a:rPr lang="en-US" dirty="0" err="1"/>
              <a:t>genAI</a:t>
            </a:r>
            <a:r>
              <a:rPr lang="en-US" dirty="0"/>
              <a:t> in writing </a:t>
            </a:r>
            <a:endParaRPr lang="th-TH" dirty="0"/>
          </a:p>
        </p:txBody>
      </p:sp>
      <p:sp>
        <p:nvSpPr>
          <p:cNvPr id="3" name="Content Placeholder 2">
            <a:extLst>
              <a:ext uri="{FF2B5EF4-FFF2-40B4-BE49-F238E27FC236}">
                <a16:creationId xmlns:a16="http://schemas.microsoft.com/office/drawing/2014/main" id="{625AB8C8-C263-4F54-9EE9-7EDEFDBDF7E8}"/>
              </a:ext>
            </a:extLst>
          </p:cNvPr>
          <p:cNvSpPr>
            <a:spLocks noGrp="1"/>
          </p:cNvSpPr>
          <p:nvPr>
            <p:ph idx="1"/>
          </p:nvPr>
        </p:nvSpPr>
        <p:spPr>
          <a:xfrm>
            <a:off x="838200" y="1825625"/>
            <a:ext cx="6344920" cy="4351338"/>
          </a:xfrm>
        </p:spPr>
        <p:txBody>
          <a:bodyPr/>
          <a:lstStyle/>
          <a:p>
            <a:r>
              <a:rPr lang="en-US" dirty="0"/>
              <a:t>Understanding expectations</a:t>
            </a:r>
          </a:p>
          <a:p>
            <a:r>
              <a:rPr lang="en-US" dirty="0"/>
              <a:t>Generating text</a:t>
            </a:r>
          </a:p>
          <a:p>
            <a:r>
              <a:rPr lang="en-US" dirty="0"/>
              <a:t>Editing text</a:t>
            </a:r>
            <a:endParaRPr lang="th-TH" dirty="0"/>
          </a:p>
        </p:txBody>
      </p:sp>
      <p:pic>
        <p:nvPicPr>
          <p:cNvPr id="7" name="Picture 6">
            <a:extLst>
              <a:ext uri="{FF2B5EF4-FFF2-40B4-BE49-F238E27FC236}">
                <a16:creationId xmlns:a16="http://schemas.microsoft.com/office/drawing/2014/main" id="{6CA3FBA7-6AE1-490D-8604-DEFD46C043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0792" y="1825625"/>
            <a:ext cx="4676706" cy="3112135"/>
          </a:xfrm>
          <a:prstGeom prst="rect">
            <a:avLst/>
          </a:prstGeom>
        </p:spPr>
      </p:pic>
    </p:spTree>
    <p:extLst>
      <p:ext uri="{BB962C8B-B14F-4D97-AF65-F5344CB8AC3E}">
        <p14:creationId xmlns:p14="http://schemas.microsoft.com/office/powerpoint/2010/main" val="34388418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B5B35-D9FC-4B2F-8B33-74B06EECB41F}"/>
              </a:ext>
            </a:extLst>
          </p:cNvPr>
          <p:cNvSpPr>
            <a:spLocks noGrp="1"/>
          </p:cNvSpPr>
          <p:nvPr>
            <p:ph type="title"/>
          </p:nvPr>
        </p:nvSpPr>
        <p:spPr/>
        <p:txBody>
          <a:bodyPr/>
          <a:lstStyle/>
          <a:p>
            <a:r>
              <a:rPr lang="en-US" dirty="0"/>
              <a:t>Using </a:t>
            </a:r>
            <a:r>
              <a:rPr lang="en-US" dirty="0" err="1"/>
              <a:t>genAI</a:t>
            </a:r>
            <a:r>
              <a:rPr lang="en-US" dirty="0"/>
              <a:t> in writing: Understanding expectations</a:t>
            </a:r>
            <a:endParaRPr lang="th-TH" dirty="0"/>
          </a:p>
        </p:txBody>
      </p:sp>
      <p:sp>
        <p:nvSpPr>
          <p:cNvPr id="3" name="Content Placeholder 2">
            <a:extLst>
              <a:ext uri="{FF2B5EF4-FFF2-40B4-BE49-F238E27FC236}">
                <a16:creationId xmlns:a16="http://schemas.microsoft.com/office/drawing/2014/main" id="{3FBA2984-F53C-46B5-9C4E-FF2B47AF04CD}"/>
              </a:ext>
            </a:extLst>
          </p:cNvPr>
          <p:cNvSpPr>
            <a:spLocks noGrp="1"/>
          </p:cNvSpPr>
          <p:nvPr>
            <p:ph idx="1"/>
          </p:nvPr>
        </p:nvSpPr>
        <p:spPr>
          <a:xfrm>
            <a:off x="838200" y="1825625"/>
            <a:ext cx="6109639" cy="4351338"/>
          </a:xfrm>
        </p:spPr>
        <p:txBody>
          <a:bodyPr/>
          <a:lstStyle/>
          <a:p>
            <a:r>
              <a:rPr lang="en-US" dirty="0"/>
              <a:t>Dealing with unfamiliar genres</a:t>
            </a:r>
          </a:p>
          <a:p>
            <a:r>
              <a:rPr lang="en-US" dirty="0"/>
              <a:t>Research funding proposal requires a marketing statement</a:t>
            </a:r>
            <a:endParaRPr lang="th-TH" dirty="0"/>
          </a:p>
        </p:txBody>
      </p:sp>
      <p:pic>
        <p:nvPicPr>
          <p:cNvPr id="1026" name="Picture 2" descr="Robot salesperson in a clothing ...">
            <a:extLst>
              <a:ext uri="{FF2B5EF4-FFF2-40B4-BE49-F238E27FC236}">
                <a16:creationId xmlns:a16="http://schemas.microsoft.com/office/drawing/2014/main" id="{B3E084E6-3C54-4467-8328-0634D26E23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2793" y="1917383"/>
            <a:ext cx="4096053" cy="272573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2A1078D-0B6E-4816-870A-0DD8A66BB819}"/>
              </a:ext>
            </a:extLst>
          </p:cNvPr>
          <p:cNvPicPr>
            <a:picLocks noChangeAspect="1"/>
          </p:cNvPicPr>
          <p:nvPr/>
        </p:nvPicPr>
        <p:blipFill>
          <a:blip r:embed="rId3"/>
          <a:stretch>
            <a:fillRect/>
          </a:stretch>
        </p:blipFill>
        <p:spPr>
          <a:xfrm>
            <a:off x="262780" y="3280251"/>
            <a:ext cx="1460747" cy="1707635"/>
          </a:xfrm>
          <a:prstGeom prst="rect">
            <a:avLst/>
          </a:prstGeom>
        </p:spPr>
      </p:pic>
      <p:sp>
        <p:nvSpPr>
          <p:cNvPr id="4" name="TextBox 3">
            <a:extLst>
              <a:ext uri="{FF2B5EF4-FFF2-40B4-BE49-F238E27FC236}">
                <a16:creationId xmlns:a16="http://schemas.microsoft.com/office/drawing/2014/main" id="{BE190D2D-64A8-4E20-B16C-E721DA46CD01}"/>
              </a:ext>
            </a:extLst>
          </p:cNvPr>
          <p:cNvSpPr txBox="1"/>
          <p:nvPr/>
        </p:nvSpPr>
        <p:spPr>
          <a:xfrm>
            <a:off x="1838960" y="3280251"/>
            <a:ext cx="4998720" cy="3108543"/>
          </a:xfrm>
          <a:prstGeom prst="rect">
            <a:avLst/>
          </a:prstGeom>
          <a:noFill/>
        </p:spPr>
        <p:txBody>
          <a:bodyPr wrap="square" rtlCol="0">
            <a:spAutoFit/>
          </a:bodyPr>
          <a:lstStyle/>
          <a:p>
            <a:r>
              <a:rPr lang="en-US" dirty="0"/>
              <a:t>Sections in the marketing statement:</a:t>
            </a:r>
          </a:p>
          <a:p>
            <a:r>
              <a:rPr lang="en-GB" dirty="0"/>
              <a:t>Problem &amp; Target Audience</a:t>
            </a:r>
          </a:p>
          <a:p>
            <a:r>
              <a:rPr lang="en-GB" dirty="0"/>
              <a:t>Solution &amp; Benefits</a:t>
            </a:r>
          </a:p>
          <a:p>
            <a:r>
              <a:rPr lang="en-GB" dirty="0"/>
              <a:t>Market Potential &amp; Competitive Advantage</a:t>
            </a:r>
          </a:p>
          <a:p>
            <a:r>
              <a:rPr lang="en-GB" dirty="0"/>
              <a:t>Call to Action</a:t>
            </a:r>
            <a:endParaRPr lang="th-TH" dirty="0"/>
          </a:p>
        </p:txBody>
      </p:sp>
    </p:spTree>
    <p:extLst>
      <p:ext uri="{BB962C8B-B14F-4D97-AF65-F5344CB8AC3E}">
        <p14:creationId xmlns:p14="http://schemas.microsoft.com/office/powerpoint/2010/main" val="3217007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1B549-F5E3-4AA3-8407-1CD9C79DD229}"/>
              </a:ext>
            </a:extLst>
          </p:cNvPr>
          <p:cNvSpPr>
            <a:spLocks noGrp="1"/>
          </p:cNvSpPr>
          <p:nvPr>
            <p:ph type="title"/>
          </p:nvPr>
        </p:nvSpPr>
        <p:spPr/>
        <p:txBody>
          <a:bodyPr/>
          <a:lstStyle/>
          <a:p>
            <a:r>
              <a:rPr lang="en-US" dirty="0"/>
              <a:t>Using </a:t>
            </a:r>
            <a:r>
              <a:rPr lang="en-US" dirty="0" err="1"/>
              <a:t>genAI</a:t>
            </a:r>
            <a:r>
              <a:rPr lang="en-US" dirty="0"/>
              <a:t> in writing: Generating text</a:t>
            </a:r>
            <a:endParaRPr lang="th-TH" dirty="0"/>
          </a:p>
        </p:txBody>
      </p:sp>
      <p:sp>
        <p:nvSpPr>
          <p:cNvPr id="3" name="Content Placeholder 2">
            <a:extLst>
              <a:ext uri="{FF2B5EF4-FFF2-40B4-BE49-F238E27FC236}">
                <a16:creationId xmlns:a16="http://schemas.microsoft.com/office/drawing/2014/main" id="{F7E83951-A0DC-4339-8189-8414083C7920}"/>
              </a:ext>
            </a:extLst>
          </p:cNvPr>
          <p:cNvSpPr>
            <a:spLocks noGrp="1"/>
          </p:cNvSpPr>
          <p:nvPr>
            <p:ph idx="1"/>
          </p:nvPr>
        </p:nvSpPr>
        <p:spPr>
          <a:xfrm>
            <a:off x="838200" y="1825625"/>
            <a:ext cx="6883400" cy="4351338"/>
          </a:xfrm>
        </p:spPr>
        <p:txBody>
          <a:bodyPr/>
          <a:lstStyle/>
          <a:p>
            <a:pPr marL="0" indent="0">
              <a:buNone/>
            </a:pPr>
            <a:r>
              <a:rPr lang="en-US" dirty="0"/>
              <a:t>Once a foundational intimacy with the data was established, the study progressed to generating initial open codes. In this iterative phase, specific data sections were earmarked and tagged with codes, either emanating directly from participants’ verbiage or from proximate interpretations. These initial annotations set the stage for discerning overarching themes, wherein these codes were systematically grouped based on inherent patterns, synergies, or contrasts.</a:t>
            </a:r>
            <a:endParaRPr lang="th-TH" dirty="0"/>
          </a:p>
        </p:txBody>
      </p:sp>
      <p:pic>
        <p:nvPicPr>
          <p:cNvPr id="4" name="Picture 3">
            <a:extLst>
              <a:ext uri="{FF2B5EF4-FFF2-40B4-BE49-F238E27FC236}">
                <a16:creationId xmlns:a16="http://schemas.microsoft.com/office/drawing/2014/main" id="{5651F247-D994-41DB-9EC5-0D8239F20D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232" y="1487646"/>
            <a:ext cx="3513970" cy="2338387"/>
          </a:xfrm>
          <a:prstGeom prst="rect">
            <a:avLst/>
          </a:prstGeom>
        </p:spPr>
      </p:pic>
      <p:sp>
        <p:nvSpPr>
          <p:cNvPr id="5" name="TextBox 4">
            <a:extLst>
              <a:ext uri="{FF2B5EF4-FFF2-40B4-BE49-F238E27FC236}">
                <a16:creationId xmlns:a16="http://schemas.microsoft.com/office/drawing/2014/main" id="{9E6039E2-DBF1-4686-97F0-AA20E4733648}"/>
              </a:ext>
            </a:extLst>
          </p:cNvPr>
          <p:cNvSpPr txBox="1"/>
          <p:nvPr/>
        </p:nvSpPr>
        <p:spPr>
          <a:xfrm>
            <a:off x="7721600" y="4175760"/>
            <a:ext cx="3748602" cy="954107"/>
          </a:xfrm>
          <a:prstGeom prst="rect">
            <a:avLst/>
          </a:prstGeom>
          <a:noFill/>
        </p:spPr>
        <p:txBody>
          <a:bodyPr wrap="square" rtlCol="0">
            <a:spAutoFit/>
          </a:bodyPr>
          <a:lstStyle/>
          <a:p>
            <a:r>
              <a:rPr lang="en-US" dirty="0">
                <a:highlight>
                  <a:srgbClr val="00FF00"/>
                </a:highlight>
              </a:rPr>
              <a:t>Words in 6k-10k range</a:t>
            </a:r>
          </a:p>
          <a:p>
            <a:r>
              <a:rPr lang="en-US" dirty="0">
                <a:highlight>
                  <a:srgbClr val="00FFFF"/>
                </a:highlight>
              </a:rPr>
              <a:t>Words in 11k-15k range</a:t>
            </a:r>
            <a:endParaRPr lang="th-TH" dirty="0">
              <a:highlight>
                <a:srgbClr val="00FFFF"/>
              </a:highlight>
            </a:endParaRPr>
          </a:p>
        </p:txBody>
      </p:sp>
    </p:spTree>
    <p:extLst>
      <p:ext uri="{BB962C8B-B14F-4D97-AF65-F5344CB8AC3E}">
        <p14:creationId xmlns:p14="http://schemas.microsoft.com/office/powerpoint/2010/main" val="74743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1B549-F5E3-4AA3-8407-1CD9C79DD229}"/>
              </a:ext>
            </a:extLst>
          </p:cNvPr>
          <p:cNvSpPr>
            <a:spLocks noGrp="1"/>
          </p:cNvSpPr>
          <p:nvPr>
            <p:ph type="title"/>
          </p:nvPr>
        </p:nvSpPr>
        <p:spPr/>
        <p:txBody>
          <a:bodyPr/>
          <a:lstStyle/>
          <a:p>
            <a:r>
              <a:rPr lang="en-US" dirty="0"/>
              <a:t>Using </a:t>
            </a:r>
            <a:r>
              <a:rPr lang="en-US" dirty="0" err="1"/>
              <a:t>genAI</a:t>
            </a:r>
            <a:r>
              <a:rPr lang="en-US" dirty="0"/>
              <a:t> in writing: Generating text</a:t>
            </a:r>
            <a:endParaRPr lang="th-TH" dirty="0"/>
          </a:p>
        </p:txBody>
      </p:sp>
      <p:sp>
        <p:nvSpPr>
          <p:cNvPr id="3" name="Content Placeholder 2">
            <a:extLst>
              <a:ext uri="{FF2B5EF4-FFF2-40B4-BE49-F238E27FC236}">
                <a16:creationId xmlns:a16="http://schemas.microsoft.com/office/drawing/2014/main" id="{F7E83951-A0DC-4339-8189-8414083C7920}"/>
              </a:ext>
            </a:extLst>
          </p:cNvPr>
          <p:cNvSpPr>
            <a:spLocks noGrp="1"/>
          </p:cNvSpPr>
          <p:nvPr>
            <p:ph idx="1"/>
          </p:nvPr>
        </p:nvSpPr>
        <p:spPr>
          <a:xfrm>
            <a:off x="838200" y="1825625"/>
            <a:ext cx="6883400" cy="4351338"/>
          </a:xfrm>
        </p:spPr>
        <p:txBody>
          <a:bodyPr/>
          <a:lstStyle/>
          <a:p>
            <a:pPr marL="0" indent="0">
              <a:buNone/>
            </a:pPr>
            <a:r>
              <a:rPr lang="en-US" dirty="0"/>
              <a:t>Once a </a:t>
            </a:r>
            <a:r>
              <a:rPr lang="en-US" dirty="0">
                <a:highlight>
                  <a:srgbClr val="00FFFF"/>
                </a:highlight>
              </a:rPr>
              <a:t>foundational</a:t>
            </a:r>
            <a:r>
              <a:rPr lang="en-US" dirty="0"/>
              <a:t> intimacy with the data was established, the study progressed to generating initial open codes. In this </a:t>
            </a:r>
            <a:r>
              <a:rPr lang="en-US" dirty="0">
                <a:highlight>
                  <a:srgbClr val="00FF00"/>
                </a:highlight>
              </a:rPr>
              <a:t>iterative</a:t>
            </a:r>
            <a:r>
              <a:rPr lang="en-US" dirty="0"/>
              <a:t> phase, specific data sections were earmarked and tagged with codes, either </a:t>
            </a:r>
            <a:r>
              <a:rPr lang="en-US" dirty="0">
                <a:highlight>
                  <a:srgbClr val="00FF00"/>
                </a:highlight>
              </a:rPr>
              <a:t>emanating</a:t>
            </a:r>
            <a:r>
              <a:rPr lang="en-US" dirty="0"/>
              <a:t> directly from participants’ </a:t>
            </a:r>
            <a:r>
              <a:rPr lang="en-US" dirty="0">
                <a:highlight>
                  <a:srgbClr val="00FFFF"/>
                </a:highlight>
              </a:rPr>
              <a:t>verbiage</a:t>
            </a:r>
            <a:r>
              <a:rPr lang="en-US" dirty="0"/>
              <a:t> or from </a:t>
            </a:r>
            <a:r>
              <a:rPr lang="en-US" dirty="0">
                <a:highlight>
                  <a:srgbClr val="00FFFF"/>
                </a:highlight>
              </a:rPr>
              <a:t>proximate</a:t>
            </a:r>
            <a:r>
              <a:rPr lang="en-US" dirty="0"/>
              <a:t> interpretations. These initial </a:t>
            </a:r>
            <a:r>
              <a:rPr lang="en-US" dirty="0">
                <a:highlight>
                  <a:srgbClr val="00FF00"/>
                </a:highlight>
              </a:rPr>
              <a:t>annotations</a:t>
            </a:r>
            <a:r>
              <a:rPr lang="en-US" dirty="0"/>
              <a:t> set the stage for discerning </a:t>
            </a:r>
            <a:r>
              <a:rPr lang="en-US" dirty="0">
                <a:highlight>
                  <a:srgbClr val="00FFFF"/>
                </a:highlight>
              </a:rPr>
              <a:t>overarching</a:t>
            </a:r>
            <a:r>
              <a:rPr lang="en-US" dirty="0"/>
              <a:t> themes, </a:t>
            </a:r>
            <a:r>
              <a:rPr lang="en-US" dirty="0">
                <a:highlight>
                  <a:srgbClr val="00FF00"/>
                </a:highlight>
              </a:rPr>
              <a:t>wherein</a:t>
            </a:r>
            <a:r>
              <a:rPr lang="en-US" dirty="0"/>
              <a:t> these codes were systematically grouped based on inherent patterns, </a:t>
            </a:r>
            <a:r>
              <a:rPr lang="en-US" dirty="0">
                <a:highlight>
                  <a:srgbClr val="00FF00"/>
                </a:highlight>
              </a:rPr>
              <a:t>synergies</a:t>
            </a:r>
            <a:r>
              <a:rPr lang="en-US" dirty="0"/>
              <a:t>, or contrasts.</a:t>
            </a:r>
            <a:endParaRPr lang="th-TH" dirty="0"/>
          </a:p>
        </p:txBody>
      </p:sp>
      <p:pic>
        <p:nvPicPr>
          <p:cNvPr id="4" name="Picture 3">
            <a:extLst>
              <a:ext uri="{FF2B5EF4-FFF2-40B4-BE49-F238E27FC236}">
                <a16:creationId xmlns:a16="http://schemas.microsoft.com/office/drawing/2014/main" id="{5651F247-D994-41DB-9EC5-0D8239F20D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56232" y="1487646"/>
            <a:ext cx="3513970" cy="2338387"/>
          </a:xfrm>
          <a:prstGeom prst="rect">
            <a:avLst/>
          </a:prstGeom>
        </p:spPr>
      </p:pic>
      <p:sp>
        <p:nvSpPr>
          <p:cNvPr id="5" name="TextBox 4">
            <a:extLst>
              <a:ext uri="{FF2B5EF4-FFF2-40B4-BE49-F238E27FC236}">
                <a16:creationId xmlns:a16="http://schemas.microsoft.com/office/drawing/2014/main" id="{9E6039E2-DBF1-4686-97F0-AA20E4733648}"/>
              </a:ext>
            </a:extLst>
          </p:cNvPr>
          <p:cNvSpPr txBox="1"/>
          <p:nvPr/>
        </p:nvSpPr>
        <p:spPr>
          <a:xfrm>
            <a:off x="7721600" y="4175760"/>
            <a:ext cx="3748602" cy="954107"/>
          </a:xfrm>
          <a:prstGeom prst="rect">
            <a:avLst/>
          </a:prstGeom>
          <a:noFill/>
        </p:spPr>
        <p:txBody>
          <a:bodyPr wrap="square" rtlCol="0">
            <a:spAutoFit/>
          </a:bodyPr>
          <a:lstStyle/>
          <a:p>
            <a:r>
              <a:rPr lang="en-US" dirty="0">
                <a:highlight>
                  <a:srgbClr val="00FF00"/>
                </a:highlight>
              </a:rPr>
              <a:t>Words in 6k-10k range</a:t>
            </a:r>
          </a:p>
          <a:p>
            <a:r>
              <a:rPr lang="en-US" dirty="0">
                <a:highlight>
                  <a:srgbClr val="00FFFF"/>
                </a:highlight>
              </a:rPr>
              <a:t>Words in 11k-15k range</a:t>
            </a:r>
            <a:endParaRPr lang="th-TH" dirty="0">
              <a:highlight>
                <a:srgbClr val="00FFFF"/>
              </a:highlight>
            </a:endParaRPr>
          </a:p>
        </p:txBody>
      </p:sp>
    </p:spTree>
    <p:extLst>
      <p:ext uri="{BB962C8B-B14F-4D97-AF65-F5344CB8AC3E}">
        <p14:creationId xmlns:p14="http://schemas.microsoft.com/office/powerpoint/2010/main" val="119889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B5166-066E-4ED6-B033-C102D0979C7F}"/>
              </a:ext>
            </a:extLst>
          </p:cNvPr>
          <p:cNvSpPr>
            <a:spLocks noGrp="1"/>
          </p:cNvSpPr>
          <p:nvPr>
            <p:ph type="title"/>
          </p:nvPr>
        </p:nvSpPr>
        <p:spPr/>
        <p:txBody>
          <a:bodyPr/>
          <a:lstStyle/>
          <a:p>
            <a:r>
              <a:rPr lang="en-US" dirty="0"/>
              <a:t>Using </a:t>
            </a:r>
            <a:r>
              <a:rPr lang="en-US" dirty="0" err="1"/>
              <a:t>genAI</a:t>
            </a:r>
            <a:r>
              <a:rPr lang="en-US" dirty="0"/>
              <a:t> in writing: Generating text</a:t>
            </a:r>
            <a:endParaRPr lang="th-TH" dirty="0"/>
          </a:p>
        </p:txBody>
      </p:sp>
      <p:sp>
        <p:nvSpPr>
          <p:cNvPr id="4" name="Content Placeholder 3">
            <a:extLst>
              <a:ext uri="{FF2B5EF4-FFF2-40B4-BE49-F238E27FC236}">
                <a16:creationId xmlns:a16="http://schemas.microsoft.com/office/drawing/2014/main" id="{7732B648-9C0E-4C1F-92B8-BE3D53FA784F}"/>
              </a:ext>
            </a:extLst>
          </p:cNvPr>
          <p:cNvSpPr>
            <a:spLocks noGrp="1"/>
          </p:cNvSpPr>
          <p:nvPr>
            <p:ph sz="half" idx="1"/>
          </p:nvPr>
        </p:nvSpPr>
        <p:spPr>
          <a:xfrm>
            <a:off x="838200" y="1825625"/>
            <a:ext cx="5181600" cy="3213735"/>
          </a:xfrm>
        </p:spPr>
        <p:txBody>
          <a:bodyPr/>
          <a:lstStyle/>
          <a:p>
            <a:endParaRPr lang="en-US" dirty="0"/>
          </a:p>
          <a:p>
            <a:endParaRPr lang="en-US" dirty="0"/>
          </a:p>
          <a:p>
            <a:endParaRPr lang="en-US" dirty="0"/>
          </a:p>
          <a:p>
            <a:endParaRPr lang="en-US" dirty="0"/>
          </a:p>
          <a:p>
            <a:endParaRPr lang="en-US" dirty="0"/>
          </a:p>
          <a:p>
            <a:r>
              <a:rPr lang="en-US" dirty="0"/>
              <a:t>10 words in 6k-10k range</a:t>
            </a:r>
            <a:endParaRPr lang="th-TH" dirty="0"/>
          </a:p>
        </p:txBody>
      </p:sp>
      <p:sp>
        <p:nvSpPr>
          <p:cNvPr id="5" name="Content Placeholder 4">
            <a:extLst>
              <a:ext uri="{FF2B5EF4-FFF2-40B4-BE49-F238E27FC236}">
                <a16:creationId xmlns:a16="http://schemas.microsoft.com/office/drawing/2014/main" id="{6D347AFF-ACFD-4F4D-BC17-B0DB2E064A9D}"/>
              </a:ext>
            </a:extLst>
          </p:cNvPr>
          <p:cNvSpPr>
            <a:spLocks noGrp="1"/>
          </p:cNvSpPr>
          <p:nvPr>
            <p:ph sz="half" idx="2"/>
          </p:nvPr>
        </p:nvSpPr>
        <p:spPr>
          <a:xfrm>
            <a:off x="6172200" y="1825625"/>
            <a:ext cx="5181600" cy="3213735"/>
          </a:xfrm>
        </p:spPr>
        <p:txBody>
          <a:bodyPr/>
          <a:lstStyle/>
          <a:p>
            <a:endParaRPr lang="en-US" dirty="0"/>
          </a:p>
          <a:p>
            <a:endParaRPr lang="en-US" dirty="0"/>
          </a:p>
          <a:p>
            <a:endParaRPr lang="en-US" dirty="0"/>
          </a:p>
          <a:p>
            <a:endParaRPr lang="en-US" dirty="0"/>
          </a:p>
          <a:p>
            <a:endParaRPr lang="en-US" dirty="0"/>
          </a:p>
          <a:p>
            <a:r>
              <a:rPr lang="en-US" dirty="0"/>
              <a:t>56 words in 6k-10k range</a:t>
            </a:r>
          </a:p>
          <a:p>
            <a:endParaRPr lang="en-US" dirty="0"/>
          </a:p>
          <a:p>
            <a:endParaRPr lang="th-TH" dirty="0"/>
          </a:p>
        </p:txBody>
      </p:sp>
      <p:pic>
        <p:nvPicPr>
          <p:cNvPr id="2050" name="Picture 2" descr="65,500+ Man Writing At Desk Stock Photos, Pictures &amp; Royalty-Free Images -  iStock | Textbooks, Reading, Hand writing">
            <a:extLst>
              <a:ext uri="{FF2B5EF4-FFF2-40B4-BE49-F238E27FC236}">
                <a16:creationId xmlns:a16="http://schemas.microsoft.com/office/drawing/2014/main" id="{ECB309DD-2DBD-42EC-9BB8-876EB5E2D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310" y="1825625"/>
            <a:ext cx="3364230" cy="22428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AC8897D4-CE6C-4823-B118-7104AD6182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2080" y="1825625"/>
            <a:ext cx="3362522" cy="2237605"/>
          </a:xfrm>
          <a:prstGeom prst="rect">
            <a:avLst/>
          </a:prstGeom>
        </p:spPr>
      </p:pic>
      <p:sp>
        <p:nvSpPr>
          <p:cNvPr id="7" name="TextBox 6">
            <a:extLst>
              <a:ext uri="{FF2B5EF4-FFF2-40B4-BE49-F238E27FC236}">
                <a16:creationId xmlns:a16="http://schemas.microsoft.com/office/drawing/2014/main" id="{E54278CF-AFED-492F-AFD0-0B955F9E45B8}"/>
              </a:ext>
            </a:extLst>
          </p:cNvPr>
          <p:cNvSpPr txBox="1"/>
          <p:nvPr/>
        </p:nvSpPr>
        <p:spPr>
          <a:xfrm>
            <a:off x="1635760" y="5354320"/>
            <a:ext cx="9265920" cy="523220"/>
          </a:xfrm>
          <a:prstGeom prst="rect">
            <a:avLst/>
          </a:prstGeom>
          <a:noFill/>
        </p:spPr>
        <p:txBody>
          <a:bodyPr wrap="square" rtlCol="0">
            <a:spAutoFit/>
          </a:bodyPr>
          <a:lstStyle/>
          <a:p>
            <a:pPr algn="ctr"/>
            <a:r>
              <a:rPr lang="en-US" dirty="0" err="1"/>
              <a:t>GenAI</a:t>
            </a:r>
            <a:r>
              <a:rPr lang="en-US" dirty="0"/>
              <a:t> text is stilted, clunky and boring</a:t>
            </a:r>
            <a:endParaRPr lang="th-TH" dirty="0"/>
          </a:p>
        </p:txBody>
      </p:sp>
    </p:spTree>
    <p:extLst>
      <p:ext uri="{BB962C8B-B14F-4D97-AF65-F5344CB8AC3E}">
        <p14:creationId xmlns:p14="http://schemas.microsoft.com/office/powerpoint/2010/main" val="26275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3744-4EA1-44D3-A208-780A7B4DDDCF}"/>
              </a:ext>
            </a:extLst>
          </p:cNvPr>
          <p:cNvSpPr>
            <a:spLocks noGrp="1"/>
          </p:cNvSpPr>
          <p:nvPr>
            <p:ph type="title"/>
          </p:nvPr>
        </p:nvSpPr>
        <p:spPr>
          <a:xfrm>
            <a:off x="838200" y="598805"/>
            <a:ext cx="10515600" cy="1325563"/>
          </a:xfrm>
        </p:spPr>
        <p:txBody>
          <a:bodyPr>
            <a:normAutofit fontScale="90000"/>
          </a:bodyPr>
          <a:lstStyle/>
          <a:p>
            <a:r>
              <a:rPr lang="en-US" b="1" dirty="0"/>
              <a:t>Elsevier AI guidelines</a:t>
            </a:r>
            <a:br>
              <a:rPr lang="en-US" b="1" dirty="0"/>
            </a:br>
            <a:r>
              <a:rPr lang="en-US" dirty="0"/>
              <a:t>Declaration of generative AI in scientific writing</a:t>
            </a:r>
            <a:br>
              <a:rPr lang="en-US" dirty="0"/>
            </a:br>
            <a:endParaRPr lang="th-TH" dirty="0"/>
          </a:p>
        </p:txBody>
      </p:sp>
      <p:sp>
        <p:nvSpPr>
          <p:cNvPr id="3" name="Content Placeholder 2">
            <a:extLst>
              <a:ext uri="{FF2B5EF4-FFF2-40B4-BE49-F238E27FC236}">
                <a16:creationId xmlns:a16="http://schemas.microsoft.com/office/drawing/2014/main" id="{F8F1A0CE-71A2-4166-9807-2470912ADBC2}"/>
              </a:ext>
            </a:extLst>
          </p:cNvPr>
          <p:cNvSpPr>
            <a:spLocks noGrp="1"/>
          </p:cNvSpPr>
          <p:nvPr>
            <p:ph idx="1"/>
          </p:nvPr>
        </p:nvSpPr>
        <p:spPr>
          <a:xfrm>
            <a:off x="838200" y="1825625"/>
            <a:ext cx="8477250" cy="4351338"/>
          </a:xfrm>
        </p:spPr>
        <p:txBody>
          <a:bodyPr>
            <a:normAutofit lnSpcReduction="10000"/>
          </a:bodyPr>
          <a:lstStyle/>
          <a:p>
            <a:pPr marL="0" indent="0">
              <a:buNone/>
            </a:pPr>
            <a:r>
              <a:rPr lang="en-US" b="1" dirty="0"/>
              <a:t>Does this policy refer to AI and AI-assisted tools that are used in the research process, for example to process data?</a:t>
            </a:r>
          </a:p>
          <a:p>
            <a:pPr marL="0" indent="0">
              <a:buNone/>
            </a:pPr>
            <a:r>
              <a:rPr lang="en-US" dirty="0"/>
              <a:t>No, this policy refers to generative AI and AI-assisted technologies, such as Large Language Models, when they are used during the scientific writing process. This policy does not prevent the use of AI and AI-assisted tools in formal research design or research methods. We recognize that this is common in many fields. Where AI or AI-assisted tools are used in this context, they should be described as part of the methodology of the work, with details provided in the Methods section.</a:t>
            </a:r>
            <a:endParaRPr lang="th-TH" dirty="0"/>
          </a:p>
        </p:txBody>
      </p:sp>
      <p:pic>
        <p:nvPicPr>
          <p:cNvPr id="1026" name="Picture 2" descr="Elsevier - Wikipedia">
            <a:extLst>
              <a:ext uri="{FF2B5EF4-FFF2-40B4-BE49-F238E27FC236}">
                <a16:creationId xmlns:a16="http://schemas.microsoft.com/office/drawing/2014/main" id="{FB9DAC25-AD50-4127-A5F2-BCB20ECA5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5945" y="1655128"/>
            <a:ext cx="2038350"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871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6B413C8-EF0F-41C0-A422-18C943143F26}"/>
              </a:ext>
            </a:extLst>
          </p:cNvPr>
          <p:cNvSpPr>
            <a:spLocks noGrp="1"/>
          </p:cNvSpPr>
          <p:nvPr>
            <p:ph type="title"/>
          </p:nvPr>
        </p:nvSpPr>
        <p:spPr/>
        <p:txBody>
          <a:bodyPr>
            <a:normAutofit fontScale="90000"/>
          </a:bodyPr>
          <a:lstStyle/>
          <a:p>
            <a:r>
              <a:rPr lang="en-US" b="1" dirty="0"/>
              <a:t>Elsevier AI guidelines</a:t>
            </a:r>
            <a:br>
              <a:rPr lang="en-US" b="1" dirty="0"/>
            </a:br>
            <a:r>
              <a:rPr lang="en-US" dirty="0"/>
              <a:t>Declaration of generative AI in scientific writing</a:t>
            </a:r>
            <a:endParaRPr lang="th-TH" dirty="0"/>
          </a:p>
        </p:txBody>
      </p:sp>
      <p:sp>
        <p:nvSpPr>
          <p:cNvPr id="6" name="Content Placeholder 5">
            <a:extLst>
              <a:ext uri="{FF2B5EF4-FFF2-40B4-BE49-F238E27FC236}">
                <a16:creationId xmlns:a16="http://schemas.microsoft.com/office/drawing/2014/main" id="{9EA82582-2E15-4EB2-A858-AE5555800B9A}"/>
              </a:ext>
            </a:extLst>
          </p:cNvPr>
          <p:cNvSpPr>
            <a:spLocks noGrp="1"/>
          </p:cNvSpPr>
          <p:nvPr>
            <p:ph idx="1"/>
          </p:nvPr>
        </p:nvSpPr>
        <p:spPr>
          <a:xfrm>
            <a:off x="838200" y="1825625"/>
            <a:ext cx="7391400" cy="2319655"/>
          </a:xfrm>
        </p:spPr>
        <p:txBody>
          <a:bodyPr/>
          <a:lstStyle/>
          <a:p>
            <a:pPr marL="0" indent="0">
              <a:buNone/>
            </a:pPr>
            <a:r>
              <a:rPr lang="en-US" dirty="0"/>
              <a:t>Where authors use generative artificial intelligence (AI) and AI-assisted technologies in the writing process, </a:t>
            </a:r>
            <a:r>
              <a:rPr lang="en-US" b="1" dirty="0"/>
              <a:t>authors should only use these technologies to improve readability and language</a:t>
            </a:r>
            <a:r>
              <a:rPr lang="en-US" dirty="0"/>
              <a:t>.</a:t>
            </a:r>
            <a:endParaRPr lang="th-TH" dirty="0"/>
          </a:p>
        </p:txBody>
      </p:sp>
      <p:pic>
        <p:nvPicPr>
          <p:cNvPr id="7" name="Picture 2" descr="Elsevier - Wikipedia">
            <a:extLst>
              <a:ext uri="{FF2B5EF4-FFF2-40B4-BE49-F238E27FC236}">
                <a16:creationId xmlns:a16="http://schemas.microsoft.com/office/drawing/2014/main" id="{084AB3CD-3A77-44B4-A115-28EF8DF8AB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1305" y="1797845"/>
            <a:ext cx="2038350" cy="22479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AF06BBDF-3055-4D45-A57D-5F2643BE3613}"/>
              </a:ext>
            </a:extLst>
          </p:cNvPr>
          <p:cNvSpPr txBox="1"/>
          <p:nvPr/>
        </p:nvSpPr>
        <p:spPr>
          <a:xfrm>
            <a:off x="1767840" y="4693920"/>
            <a:ext cx="9011920" cy="646331"/>
          </a:xfrm>
          <a:prstGeom prst="rect">
            <a:avLst/>
          </a:prstGeom>
          <a:noFill/>
        </p:spPr>
        <p:txBody>
          <a:bodyPr wrap="square" rtlCol="0">
            <a:spAutoFit/>
          </a:bodyPr>
          <a:lstStyle/>
          <a:p>
            <a:pPr algn="ctr"/>
            <a:r>
              <a:rPr lang="en-US" sz="3600" b="1" dirty="0">
                <a:solidFill>
                  <a:srgbClr val="FF0000"/>
                </a:solidFill>
              </a:rPr>
              <a:t>Do not use </a:t>
            </a:r>
            <a:r>
              <a:rPr lang="en-US" sz="3600" b="1" dirty="0" err="1">
                <a:solidFill>
                  <a:srgbClr val="FF0000"/>
                </a:solidFill>
              </a:rPr>
              <a:t>genAI</a:t>
            </a:r>
            <a:r>
              <a:rPr lang="en-US" sz="3600" b="1" dirty="0">
                <a:solidFill>
                  <a:srgbClr val="FF0000"/>
                </a:solidFill>
              </a:rPr>
              <a:t> to generate text for articles</a:t>
            </a:r>
            <a:endParaRPr lang="th-TH" sz="3600" b="1" dirty="0">
              <a:solidFill>
                <a:srgbClr val="FF0000"/>
              </a:solidFill>
            </a:endParaRPr>
          </a:p>
        </p:txBody>
      </p:sp>
    </p:spTree>
    <p:extLst>
      <p:ext uri="{BB962C8B-B14F-4D97-AF65-F5344CB8AC3E}">
        <p14:creationId xmlns:p14="http://schemas.microsoft.com/office/powerpoint/2010/main" val="944995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1793-0095-469E-A7DC-491229EDAE9A}"/>
              </a:ext>
            </a:extLst>
          </p:cNvPr>
          <p:cNvSpPr>
            <a:spLocks noGrp="1"/>
          </p:cNvSpPr>
          <p:nvPr>
            <p:ph type="title" idx="4294967295"/>
          </p:nvPr>
        </p:nvSpPr>
        <p:spPr>
          <a:xfrm>
            <a:off x="762000" y="117157"/>
            <a:ext cx="10515600" cy="1000443"/>
          </a:xfrm>
        </p:spPr>
        <p:txBody>
          <a:bodyPr/>
          <a:lstStyle/>
          <a:p>
            <a:pPr algn="ctr"/>
            <a:r>
              <a:rPr lang="en-US" dirty="0"/>
              <a:t>Using </a:t>
            </a:r>
            <a:r>
              <a:rPr lang="en-US" dirty="0" err="1"/>
              <a:t>genAI</a:t>
            </a:r>
            <a:r>
              <a:rPr lang="en-US" dirty="0"/>
              <a:t> in writing: Editing text</a:t>
            </a:r>
            <a:endParaRPr lang="th-TH" dirty="0"/>
          </a:p>
        </p:txBody>
      </p:sp>
      <p:sp>
        <p:nvSpPr>
          <p:cNvPr id="4" name="TextBox 3">
            <a:extLst>
              <a:ext uri="{FF2B5EF4-FFF2-40B4-BE49-F238E27FC236}">
                <a16:creationId xmlns:a16="http://schemas.microsoft.com/office/drawing/2014/main" id="{8732AE53-F50C-4B37-929E-3977323414E6}"/>
              </a:ext>
            </a:extLst>
          </p:cNvPr>
          <p:cNvSpPr txBox="1"/>
          <p:nvPr/>
        </p:nvSpPr>
        <p:spPr>
          <a:xfrm>
            <a:off x="1071880" y="965200"/>
            <a:ext cx="10048240" cy="2369880"/>
          </a:xfrm>
          <a:prstGeom prst="rect">
            <a:avLst/>
          </a:prstGeom>
          <a:noFill/>
        </p:spPr>
        <p:txBody>
          <a:bodyPr wrap="square" rtlCol="0">
            <a:spAutoFit/>
          </a:bodyPr>
          <a:lstStyle/>
          <a:p>
            <a:r>
              <a:rPr lang="en-US" sz="2000" i="1" dirty="0"/>
              <a:t>Original text</a:t>
            </a:r>
            <a:endParaRPr lang="en-US" sz="2000" dirty="0"/>
          </a:p>
          <a:p>
            <a:r>
              <a:rPr lang="en-US" sz="2000" dirty="0"/>
              <a:t>There were few limitations to this research in terms of its time, participants, etc. First and foremost was the problem the researcher had with the participants. Since the tests and questionnaires administration time was somehow long, some of the respondents felt bored and might have not given sufficient consideration required for answering the questions, and as a result could have endangered the internal validity of the research.</a:t>
            </a:r>
          </a:p>
          <a:p>
            <a:endParaRPr lang="th-TH" i="1" dirty="0"/>
          </a:p>
        </p:txBody>
      </p:sp>
      <p:sp>
        <p:nvSpPr>
          <p:cNvPr id="5" name="TextBox 4">
            <a:extLst>
              <a:ext uri="{FF2B5EF4-FFF2-40B4-BE49-F238E27FC236}">
                <a16:creationId xmlns:a16="http://schemas.microsoft.com/office/drawing/2014/main" id="{1FA42642-837A-4ECC-B298-036DF0DB591F}"/>
              </a:ext>
            </a:extLst>
          </p:cNvPr>
          <p:cNvSpPr txBox="1"/>
          <p:nvPr/>
        </p:nvSpPr>
        <p:spPr>
          <a:xfrm>
            <a:off x="985520" y="3251200"/>
            <a:ext cx="5110480" cy="2554545"/>
          </a:xfrm>
          <a:prstGeom prst="rect">
            <a:avLst/>
          </a:prstGeom>
          <a:noFill/>
        </p:spPr>
        <p:txBody>
          <a:bodyPr wrap="square" rtlCol="0">
            <a:spAutoFit/>
          </a:bodyPr>
          <a:lstStyle/>
          <a:p>
            <a:r>
              <a:rPr lang="en-US" sz="2000" i="1" dirty="0"/>
              <a:t>Can you rewrite …</a:t>
            </a:r>
            <a:endParaRPr lang="en-US" sz="2000" dirty="0"/>
          </a:p>
          <a:p>
            <a:r>
              <a:rPr lang="en-US" sz="2000" dirty="0"/>
              <a:t>While this study faced minimal logistical limitations, participant engagement emerged as a key challenge. The lengthy testing and questionnaires might have led to participant boredom, potentially compromising the accuracy of their responses. This could impact the internal validity of the research.</a:t>
            </a:r>
            <a:endParaRPr lang="th-TH" sz="2000" dirty="0"/>
          </a:p>
        </p:txBody>
      </p:sp>
      <p:sp>
        <p:nvSpPr>
          <p:cNvPr id="6" name="TextBox 5">
            <a:extLst>
              <a:ext uri="{FF2B5EF4-FFF2-40B4-BE49-F238E27FC236}">
                <a16:creationId xmlns:a16="http://schemas.microsoft.com/office/drawing/2014/main" id="{CD6F63E2-7BA0-4B20-9B26-3A7D50F63C86}"/>
              </a:ext>
            </a:extLst>
          </p:cNvPr>
          <p:cNvSpPr txBox="1"/>
          <p:nvPr/>
        </p:nvSpPr>
        <p:spPr>
          <a:xfrm>
            <a:off x="6619240" y="3251200"/>
            <a:ext cx="5186680" cy="3170099"/>
          </a:xfrm>
          <a:prstGeom prst="rect">
            <a:avLst/>
          </a:prstGeom>
          <a:noFill/>
        </p:spPr>
        <p:txBody>
          <a:bodyPr wrap="square" rtlCol="0">
            <a:spAutoFit/>
          </a:bodyPr>
          <a:lstStyle/>
          <a:p>
            <a:r>
              <a:rPr lang="en-US" sz="2000" i="1" dirty="0"/>
              <a:t>Can you edit …</a:t>
            </a:r>
          </a:p>
          <a:p>
            <a:r>
              <a:rPr lang="en-US" sz="2000" dirty="0"/>
              <a:t>This research encountered minimal limitations regarding time, participants, and other logistical aspects. However, participant engagement emerged as a primary concern. The lengthy administration time for tests and questionnaires could have led to boredom among some respondents. This, in turn, might have affected the quality of their responses and potentially jeopardized the internal validity of the research.</a:t>
            </a:r>
            <a:endParaRPr lang="th-TH" sz="2000" dirty="0"/>
          </a:p>
        </p:txBody>
      </p:sp>
      <p:pic>
        <p:nvPicPr>
          <p:cNvPr id="7" name="Picture 6">
            <a:extLst>
              <a:ext uri="{FF2B5EF4-FFF2-40B4-BE49-F238E27FC236}">
                <a16:creationId xmlns:a16="http://schemas.microsoft.com/office/drawing/2014/main" id="{ECA3D009-3DBC-4A14-AEE2-CE6BA86B7ABD}"/>
              </a:ext>
            </a:extLst>
          </p:cNvPr>
          <p:cNvPicPr>
            <a:picLocks noChangeAspect="1"/>
          </p:cNvPicPr>
          <p:nvPr/>
        </p:nvPicPr>
        <p:blipFill>
          <a:blip r:embed="rId2"/>
          <a:stretch>
            <a:fillRect/>
          </a:stretch>
        </p:blipFill>
        <p:spPr>
          <a:xfrm>
            <a:off x="71459" y="3314760"/>
            <a:ext cx="957241" cy="1119029"/>
          </a:xfrm>
          <a:prstGeom prst="rect">
            <a:avLst/>
          </a:prstGeom>
        </p:spPr>
      </p:pic>
      <p:pic>
        <p:nvPicPr>
          <p:cNvPr id="8" name="Picture 7">
            <a:extLst>
              <a:ext uri="{FF2B5EF4-FFF2-40B4-BE49-F238E27FC236}">
                <a16:creationId xmlns:a16="http://schemas.microsoft.com/office/drawing/2014/main" id="{4F30C397-525D-4A2A-85FA-40EB9EA8CC36}"/>
              </a:ext>
            </a:extLst>
          </p:cNvPr>
          <p:cNvPicPr>
            <a:picLocks noChangeAspect="1"/>
          </p:cNvPicPr>
          <p:nvPr/>
        </p:nvPicPr>
        <p:blipFill>
          <a:blip r:embed="rId2"/>
          <a:stretch>
            <a:fillRect/>
          </a:stretch>
        </p:blipFill>
        <p:spPr>
          <a:xfrm>
            <a:off x="5757080" y="3314760"/>
            <a:ext cx="957241" cy="1119029"/>
          </a:xfrm>
          <a:prstGeom prst="rect">
            <a:avLst/>
          </a:prstGeom>
        </p:spPr>
      </p:pic>
    </p:spTree>
    <p:extLst>
      <p:ext uri="{BB962C8B-B14F-4D97-AF65-F5344CB8AC3E}">
        <p14:creationId xmlns:p14="http://schemas.microsoft.com/office/powerpoint/2010/main" val="168510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1793-0095-469E-A7DC-491229EDAE9A}"/>
              </a:ext>
            </a:extLst>
          </p:cNvPr>
          <p:cNvSpPr>
            <a:spLocks noGrp="1"/>
          </p:cNvSpPr>
          <p:nvPr>
            <p:ph type="title" idx="4294967295"/>
          </p:nvPr>
        </p:nvSpPr>
        <p:spPr>
          <a:xfrm>
            <a:off x="762000" y="117157"/>
            <a:ext cx="10515600" cy="1000443"/>
          </a:xfrm>
        </p:spPr>
        <p:txBody>
          <a:bodyPr/>
          <a:lstStyle/>
          <a:p>
            <a:pPr algn="ctr"/>
            <a:r>
              <a:rPr lang="en-US" dirty="0"/>
              <a:t>Using </a:t>
            </a:r>
            <a:r>
              <a:rPr lang="en-US" dirty="0" err="1"/>
              <a:t>genAI</a:t>
            </a:r>
            <a:r>
              <a:rPr lang="en-US" dirty="0"/>
              <a:t> in writing: Editing text</a:t>
            </a:r>
            <a:endParaRPr lang="th-TH" dirty="0"/>
          </a:p>
        </p:txBody>
      </p:sp>
      <p:sp>
        <p:nvSpPr>
          <p:cNvPr id="4" name="TextBox 3">
            <a:extLst>
              <a:ext uri="{FF2B5EF4-FFF2-40B4-BE49-F238E27FC236}">
                <a16:creationId xmlns:a16="http://schemas.microsoft.com/office/drawing/2014/main" id="{8732AE53-F50C-4B37-929E-3977323414E6}"/>
              </a:ext>
            </a:extLst>
          </p:cNvPr>
          <p:cNvSpPr txBox="1"/>
          <p:nvPr/>
        </p:nvSpPr>
        <p:spPr>
          <a:xfrm>
            <a:off x="1071880" y="965200"/>
            <a:ext cx="10048240" cy="2369880"/>
          </a:xfrm>
          <a:prstGeom prst="rect">
            <a:avLst/>
          </a:prstGeom>
          <a:noFill/>
        </p:spPr>
        <p:txBody>
          <a:bodyPr wrap="square" rtlCol="0">
            <a:spAutoFit/>
          </a:bodyPr>
          <a:lstStyle/>
          <a:p>
            <a:r>
              <a:rPr lang="en-US" sz="2000" i="1" dirty="0"/>
              <a:t>Original text</a:t>
            </a:r>
            <a:endParaRPr lang="en-US" sz="2000" dirty="0"/>
          </a:p>
          <a:p>
            <a:r>
              <a:rPr lang="en-US" sz="2000" dirty="0"/>
              <a:t>There were few limitations to this research in terms of its time, participants, etc. First and foremost was the problem the researcher had with the participants. Since the tests and questionnaires administration time was somehow long, some of the respondents felt bored and </a:t>
            </a:r>
            <a:r>
              <a:rPr lang="en-US" sz="2000" dirty="0">
                <a:solidFill>
                  <a:srgbClr val="FF0000"/>
                </a:solidFill>
              </a:rPr>
              <a:t>might have not given sufficient consideration required for answering the questions</a:t>
            </a:r>
            <a:r>
              <a:rPr lang="en-US" sz="2000" dirty="0"/>
              <a:t>, and as a result could have endangered the internal validity of the research.</a:t>
            </a:r>
          </a:p>
          <a:p>
            <a:endParaRPr lang="th-TH" i="1" dirty="0"/>
          </a:p>
        </p:txBody>
      </p:sp>
      <p:sp>
        <p:nvSpPr>
          <p:cNvPr id="5" name="TextBox 4">
            <a:extLst>
              <a:ext uri="{FF2B5EF4-FFF2-40B4-BE49-F238E27FC236}">
                <a16:creationId xmlns:a16="http://schemas.microsoft.com/office/drawing/2014/main" id="{1FA42642-837A-4ECC-B298-036DF0DB591F}"/>
              </a:ext>
            </a:extLst>
          </p:cNvPr>
          <p:cNvSpPr txBox="1"/>
          <p:nvPr/>
        </p:nvSpPr>
        <p:spPr>
          <a:xfrm>
            <a:off x="985520" y="3251200"/>
            <a:ext cx="5110480" cy="2554545"/>
          </a:xfrm>
          <a:prstGeom prst="rect">
            <a:avLst/>
          </a:prstGeom>
          <a:noFill/>
        </p:spPr>
        <p:txBody>
          <a:bodyPr wrap="square" rtlCol="0">
            <a:spAutoFit/>
          </a:bodyPr>
          <a:lstStyle/>
          <a:p>
            <a:r>
              <a:rPr lang="en-US" sz="2000" i="1" dirty="0"/>
              <a:t>Can you rewrite …</a:t>
            </a:r>
            <a:endParaRPr lang="en-US" sz="2000" dirty="0"/>
          </a:p>
          <a:p>
            <a:r>
              <a:rPr lang="en-US" sz="2000" dirty="0"/>
              <a:t>While this study faced minimal logistical limitations, participant engagement emerged as a key challenge. The lengthy testing and questionnaires might have led to participant boredom, </a:t>
            </a:r>
            <a:r>
              <a:rPr lang="en-US" sz="2000" dirty="0">
                <a:solidFill>
                  <a:srgbClr val="FF0000"/>
                </a:solidFill>
              </a:rPr>
              <a:t>potentially compromising the accuracy of their responses</a:t>
            </a:r>
            <a:r>
              <a:rPr lang="en-US" sz="2000" dirty="0"/>
              <a:t>. This could impact the internal validity of the research.</a:t>
            </a:r>
            <a:endParaRPr lang="th-TH" sz="2000" dirty="0"/>
          </a:p>
        </p:txBody>
      </p:sp>
      <p:sp>
        <p:nvSpPr>
          <p:cNvPr id="6" name="TextBox 5">
            <a:extLst>
              <a:ext uri="{FF2B5EF4-FFF2-40B4-BE49-F238E27FC236}">
                <a16:creationId xmlns:a16="http://schemas.microsoft.com/office/drawing/2014/main" id="{CD6F63E2-7BA0-4B20-9B26-3A7D50F63C86}"/>
              </a:ext>
            </a:extLst>
          </p:cNvPr>
          <p:cNvSpPr txBox="1"/>
          <p:nvPr/>
        </p:nvSpPr>
        <p:spPr>
          <a:xfrm>
            <a:off x="6619240" y="3251200"/>
            <a:ext cx="5186680" cy="3170099"/>
          </a:xfrm>
          <a:prstGeom prst="rect">
            <a:avLst/>
          </a:prstGeom>
          <a:noFill/>
        </p:spPr>
        <p:txBody>
          <a:bodyPr wrap="square" rtlCol="0">
            <a:spAutoFit/>
          </a:bodyPr>
          <a:lstStyle/>
          <a:p>
            <a:r>
              <a:rPr lang="en-US" sz="2000" i="1" dirty="0"/>
              <a:t>Can you edit …</a:t>
            </a:r>
          </a:p>
          <a:p>
            <a:r>
              <a:rPr lang="en-US" sz="2000" dirty="0"/>
              <a:t>This research encountered minimal limitations regarding time, participants, and other logistical aspects. However, participant engagement emerged as a primary concern. The lengthy administration time for tests and questionnaires could have led to boredom among some respondents. </a:t>
            </a:r>
            <a:r>
              <a:rPr lang="en-US" sz="2000" dirty="0">
                <a:solidFill>
                  <a:srgbClr val="FF0000"/>
                </a:solidFill>
              </a:rPr>
              <a:t>This, in turn, might have affected the quality of their responses </a:t>
            </a:r>
            <a:r>
              <a:rPr lang="en-US" sz="2000" dirty="0"/>
              <a:t>and potentially jeopardized the internal validity of the research.</a:t>
            </a:r>
            <a:endParaRPr lang="th-TH" sz="2000" dirty="0"/>
          </a:p>
        </p:txBody>
      </p:sp>
      <p:pic>
        <p:nvPicPr>
          <p:cNvPr id="7" name="Picture 6">
            <a:extLst>
              <a:ext uri="{FF2B5EF4-FFF2-40B4-BE49-F238E27FC236}">
                <a16:creationId xmlns:a16="http://schemas.microsoft.com/office/drawing/2014/main" id="{ECA3D009-3DBC-4A14-AEE2-CE6BA86B7ABD}"/>
              </a:ext>
            </a:extLst>
          </p:cNvPr>
          <p:cNvPicPr>
            <a:picLocks noChangeAspect="1"/>
          </p:cNvPicPr>
          <p:nvPr/>
        </p:nvPicPr>
        <p:blipFill>
          <a:blip r:embed="rId2"/>
          <a:stretch>
            <a:fillRect/>
          </a:stretch>
        </p:blipFill>
        <p:spPr>
          <a:xfrm>
            <a:off x="71459" y="3314760"/>
            <a:ext cx="957241" cy="1119029"/>
          </a:xfrm>
          <a:prstGeom prst="rect">
            <a:avLst/>
          </a:prstGeom>
        </p:spPr>
      </p:pic>
      <p:pic>
        <p:nvPicPr>
          <p:cNvPr id="8" name="Picture 7">
            <a:extLst>
              <a:ext uri="{FF2B5EF4-FFF2-40B4-BE49-F238E27FC236}">
                <a16:creationId xmlns:a16="http://schemas.microsoft.com/office/drawing/2014/main" id="{4F30C397-525D-4A2A-85FA-40EB9EA8CC36}"/>
              </a:ext>
            </a:extLst>
          </p:cNvPr>
          <p:cNvPicPr>
            <a:picLocks noChangeAspect="1"/>
          </p:cNvPicPr>
          <p:nvPr/>
        </p:nvPicPr>
        <p:blipFill>
          <a:blip r:embed="rId2"/>
          <a:stretch>
            <a:fillRect/>
          </a:stretch>
        </p:blipFill>
        <p:spPr>
          <a:xfrm>
            <a:off x="5757080" y="3314760"/>
            <a:ext cx="957241" cy="1119029"/>
          </a:xfrm>
          <a:prstGeom prst="rect">
            <a:avLst/>
          </a:prstGeom>
        </p:spPr>
      </p:pic>
    </p:spTree>
    <p:extLst>
      <p:ext uri="{BB962C8B-B14F-4D97-AF65-F5344CB8AC3E}">
        <p14:creationId xmlns:p14="http://schemas.microsoft.com/office/powerpoint/2010/main" val="3790524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C1793-0095-469E-A7DC-491229EDAE9A}"/>
              </a:ext>
            </a:extLst>
          </p:cNvPr>
          <p:cNvSpPr>
            <a:spLocks noGrp="1"/>
          </p:cNvSpPr>
          <p:nvPr>
            <p:ph type="title" idx="4294967295"/>
          </p:nvPr>
        </p:nvSpPr>
        <p:spPr>
          <a:xfrm>
            <a:off x="762000" y="117157"/>
            <a:ext cx="10515600" cy="1000443"/>
          </a:xfrm>
        </p:spPr>
        <p:txBody>
          <a:bodyPr/>
          <a:lstStyle/>
          <a:p>
            <a:pPr algn="ctr"/>
            <a:r>
              <a:rPr lang="en-US" dirty="0"/>
              <a:t>Using </a:t>
            </a:r>
            <a:r>
              <a:rPr lang="en-US" dirty="0" err="1"/>
              <a:t>genAI</a:t>
            </a:r>
            <a:r>
              <a:rPr lang="en-US" dirty="0"/>
              <a:t> in writing: Editing text</a:t>
            </a:r>
            <a:endParaRPr lang="th-TH" dirty="0"/>
          </a:p>
        </p:txBody>
      </p:sp>
      <p:sp>
        <p:nvSpPr>
          <p:cNvPr id="4" name="TextBox 3">
            <a:extLst>
              <a:ext uri="{FF2B5EF4-FFF2-40B4-BE49-F238E27FC236}">
                <a16:creationId xmlns:a16="http://schemas.microsoft.com/office/drawing/2014/main" id="{8732AE53-F50C-4B37-929E-3977323414E6}"/>
              </a:ext>
            </a:extLst>
          </p:cNvPr>
          <p:cNvSpPr txBox="1"/>
          <p:nvPr/>
        </p:nvSpPr>
        <p:spPr>
          <a:xfrm>
            <a:off x="1071880" y="965200"/>
            <a:ext cx="10048240" cy="2369880"/>
          </a:xfrm>
          <a:prstGeom prst="rect">
            <a:avLst/>
          </a:prstGeom>
          <a:noFill/>
        </p:spPr>
        <p:txBody>
          <a:bodyPr wrap="square" rtlCol="0">
            <a:spAutoFit/>
          </a:bodyPr>
          <a:lstStyle/>
          <a:p>
            <a:r>
              <a:rPr lang="en-US" sz="2000" i="1" dirty="0"/>
              <a:t>Original text</a:t>
            </a:r>
            <a:endParaRPr lang="en-US" sz="2000" dirty="0"/>
          </a:p>
          <a:p>
            <a:r>
              <a:rPr lang="en-US" sz="2000" dirty="0"/>
              <a:t>There were few limitations to this research in terms of its time, participants, etc. First and foremost was the problem the researcher had with the participants. Since the tests and questionnaires administration time was somehow long, some of the respondents felt bored and might have not given sufficient consideration required for answering the questions, and as a result could have endangered the internal validity of the research.</a:t>
            </a:r>
          </a:p>
          <a:p>
            <a:endParaRPr lang="th-TH" i="1" dirty="0"/>
          </a:p>
        </p:txBody>
      </p:sp>
      <p:sp>
        <p:nvSpPr>
          <p:cNvPr id="5" name="TextBox 4">
            <a:extLst>
              <a:ext uri="{FF2B5EF4-FFF2-40B4-BE49-F238E27FC236}">
                <a16:creationId xmlns:a16="http://schemas.microsoft.com/office/drawing/2014/main" id="{1FA42642-837A-4ECC-B298-036DF0DB591F}"/>
              </a:ext>
            </a:extLst>
          </p:cNvPr>
          <p:cNvSpPr txBox="1"/>
          <p:nvPr/>
        </p:nvSpPr>
        <p:spPr>
          <a:xfrm>
            <a:off x="985520" y="3251200"/>
            <a:ext cx="5110480" cy="2554545"/>
          </a:xfrm>
          <a:prstGeom prst="rect">
            <a:avLst/>
          </a:prstGeom>
          <a:noFill/>
        </p:spPr>
        <p:txBody>
          <a:bodyPr wrap="square" rtlCol="0">
            <a:spAutoFit/>
          </a:bodyPr>
          <a:lstStyle/>
          <a:p>
            <a:r>
              <a:rPr lang="en-US" sz="2000" i="1" dirty="0"/>
              <a:t>Can you rewrite …</a:t>
            </a:r>
            <a:endParaRPr lang="en-US" sz="2000" dirty="0"/>
          </a:p>
          <a:p>
            <a:r>
              <a:rPr lang="en-US" sz="2000" dirty="0"/>
              <a:t>While this study faced minimal </a:t>
            </a:r>
            <a:r>
              <a:rPr lang="en-US" sz="2000" dirty="0">
                <a:highlight>
                  <a:srgbClr val="00FF00"/>
                </a:highlight>
              </a:rPr>
              <a:t>logistical </a:t>
            </a:r>
            <a:r>
              <a:rPr lang="en-US" sz="2000" dirty="0"/>
              <a:t>limitations, participant engagement emerged as a key challenge. The lengthy testing and questionnaires might have led to participant boredom, potentially compromising the accuracy of their responses. This could impact the internal validity of the research.</a:t>
            </a:r>
            <a:endParaRPr lang="th-TH" sz="2000" dirty="0"/>
          </a:p>
        </p:txBody>
      </p:sp>
      <p:sp>
        <p:nvSpPr>
          <p:cNvPr id="6" name="TextBox 5">
            <a:extLst>
              <a:ext uri="{FF2B5EF4-FFF2-40B4-BE49-F238E27FC236}">
                <a16:creationId xmlns:a16="http://schemas.microsoft.com/office/drawing/2014/main" id="{CD6F63E2-7BA0-4B20-9B26-3A7D50F63C86}"/>
              </a:ext>
            </a:extLst>
          </p:cNvPr>
          <p:cNvSpPr txBox="1"/>
          <p:nvPr/>
        </p:nvSpPr>
        <p:spPr>
          <a:xfrm>
            <a:off x="6619240" y="3251200"/>
            <a:ext cx="5186680" cy="3170099"/>
          </a:xfrm>
          <a:prstGeom prst="rect">
            <a:avLst/>
          </a:prstGeom>
          <a:noFill/>
        </p:spPr>
        <p:txBody>
          <a:bodyPr wrap="square" rtlCol="0">
            <a:spAutoFit/>
          </a:bodyPr>
          <a:lstStyle/>
          <a:p>
            <a:r>
              <a:rPr lang="en-US" sz="2000" i="1" dirty="0"/>
              <a:t>Can you edit …</a:t>
            </a:r>
          </a:p>
          <a:p>
            <a:r>
              <a:rPr lang="en-US" sz="2000" dirty="0"/>
              <a:t>This research encountered minimal limitations regarding time, participants, and other </a:t>
            </a:r>
            <a:r>
              <a:rPr lang="en-US" sz="2000" dirty="0">
                <a:highlight>
                  <a:srgbClr val="00FF00"/>
                </a:highlight>
              </a:rPr>
              <a:t>logistical</a:t>
            </a:r>
            <a:r>
              <a:rPr lang="en-US" sz="2000" dirty="0"/>
              <a:t> aspects. However, participant engagement emerged as a primary concern. The lengthy administration time for tests and questionnaires could have led to boredom among some respondents. This, in turn, might have affected the quality of their responses and potentially </a:t>
            </a:r>
            <a:r>
              <a:rPr lang="en-US" sz="2000" dirty="0">
                <a:highlight>
                  <a:srgbClr val="00FF00"/>
                </a:highlight>
              </a:rPr>
              <a:t>jeopardized</a:t>
            </a:r>
            <a:r>
              <a:rPr lang="en-US" sz="2000" dirty="0"/>
              <a:t> the internal validity of the research.</a:t>
            </a:r>
            <a:endParaRPr lang="th-TH" sz="2000" dirty="0"/>
          </a:p>
        </p:txBody>
      </p:sp>
      <p:pic>
        <p:nvPicPr>
          <p:cNvPr id="7" name="Picture 6">
            <a:extLst>
              <a:ext uri="{FF2B5EF4-FFF2-40B4-BE49-F238E27FC236}">
                <a16:creationId xmlns:a16="http://schemas.microsoft.com/office/drawing/2014/main" id="{ECA3D009-3DBC-4A14-AEE2-CE6BA86B7ABD}"/>
              </a:ext>
            </a:extLst>
          </p:cNvPr>
          <p:cNvPicPr>
            <a:picLocks noChangeAspect="1"/>
          </p:cNvPicPr>
          <p:nvPr/>
        </p:nvPicPr>
        <p:blipFill>
          <a:blip r:embed="rId2"/>
          <a:stretch>
            <a:fillRect/>
          </a:stretch>
        </p:blipFill>
        <p:spPr>
          <a:xfrm>
            <a:off x="71459" y="3314760"/>
            <a:ext cx="957241" cy="1119029"/>
          </a:xfrm>
          <a:prstGeom prst="rect">
            <a:avLst/>
          </a:prstGeom>
        </p:spPr>
      </p:pic>
      <p:pic>
        <p:nvPicPr>
          <p:cNvPr id="8" name="Picture 7">
            <a:extLst>
              <a:ext uri="{FF2B5EF4-FFF2-40B4-BE49-F238E27FC236}">
                <a16:creationId xmlns:a16="http://schemas.microsoft.com/office/drawing/2014/main" id="{4F30C397-525D-4A2A-85FA-40EB9EA8CC36}"/>
              </a:ext>
            </a:extLst>
          </p:cNvPr>
          <p:cNvPicPr>
            <a:picLocks noChangeAspect="1"/>
          </p:cNvPicPr>
          <p:nvPr/>
        </p:nvPicPr>
        <p:blipFill>
          <a:blip r:embed="rId2"/>
          <a:stretch>
            <a:fillRect/>
          </a:stretch>
        </p:blipFill>
        <p:spPr>
          <a:xfrm>
            <a:off x="5757080" y="3314760"/>
            <a:ext cx="957241" cy="1119029"/>
          </a:xfrm>
          <a:prstGeom prst="rect">
            <a:avLst/>
          </a:prstGeom>
        </p:spPr>
      </p:pic>
    </p:spTree>
    <p:extLst>
      <p:ext uri="{BB962C8B-B14F-4D97-AF65-F5344CB8AC3E}">
        <p14:creationId xmlns:p14="http://schemas.microsoft.com/office/powerpoint/2010/main" val="3789147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DF6D-6AFC-4BB5-A1D7-A8A0BC7D1225}"/>
              </a:ext>
            </a:extLst>
          </p:cNvPr>
          <p:cNvSpPr>
            <a:spLocks noGrp="1"/>
          </p:cNvSpPr>
          <p:nvPr>
            <p:ph type="title" idx="4294967295"/>
          </p:nvPr>
        </p:nvSpPr>
        <p:spPr>
          <a:xfrm>
            <a:off x="609600" y="155575"/>
            <a:ext cx="11582400" cy="1325563"/>
          </a:xfrm>
        </p:spPr>
        <p:txBody>
          <a:bodyPr/>
          <a:lstStyle/>
          <a:p>
            <a:r>
              <a:rPr lang="en-US" dirty="0" err="1"/>
              <a:t>GenAI</a:t>
            </a:r>
            <a:r>
              <a:rPr lang="en-US" dirty="0"/>
              <a:t> in humanities and social sciences research</a:t>
            </a:r>
            <a:endParaRPr lang="th-TH" dirty="0"/>
          </a:p>
        </p:txBody>
      </p:sp>
      <p:pic>
        <p:nvPicPr>
          <p:cNvPr id="2050" name="Picture 2" descr="The Humanities and Social Sciences ...">
            <a:extLst>
              <a:ext uri="{FF2B5EF4-FFF2-40B4-BE49-F238E27FC236}">
                <a16:creationId xmlns:a16="http://schemas.microsoft.com/office/drawing/2014/main" id="{E6EBB0B1-5928-430E-BEB3-D5E50C17D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5696" y="2578256"/>
            <a:ext cx="3293744" cy="16783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C9F3AA3-486E-481C-941E-D8508526ECD0}"/>
              </a:ext>
            </a:extLst>
          </p:cNvPr>
          <p:cNvPicPr>
            <a:picLocks noChangeAspect="1"/>
          </p:cNvPicPr>
          <p:nvPr/>
        </p:nvPicPr>
        <p:blipFill rotWithShape="1">
          <a:blip r:embed="rId3"/>
          <a:srcRect r="9356"/>
          <a:stretch/>
        </p:blipFill>
        <p:spPr>
          <a:xfrm>
            <a:off x="8554808" y="1654971"/>
            <a:ext cx="899533" cy="927098"/>
          </a:xfrm>
          <a:prstGeom prst="rect">
            <a:avLst/>
          </a:prstGeom>
        </p:spPr>
      </p:pic>
      <p:pic>
        <p:nvPicPr>
          <p:cNvPr id="6" name="Picture 5">
            <a:extLst>
              <a:ext uri="{FF2B5EF4-FFF2-40B4-BE49-F238E27FC236}">
                <a16:creationId xmlns:a16="http://schemas.microsoft.com/office/drawing/2014/main" id="{9C5C38A5-973B-49D0-89C2-625A213B6A71}"/>
              </a:ext>
            </a:extLst>
          </p:cNvPr>
          <p:cNvPicPr>
            <a:picLocks noChangeAspect="1"/>
          </p:cNvPicPr>
          <p:nvPr/>
        </p:nvPicPr>
        <p:blipFill>
          <a:blip r:embed="rId4"/>
          <a:stretch>
            <a:fillRect/>
          </a:stretch>
        </p:blipFill>
        <p:spPr>
          <a:xfrm>
            <a:off x="9858069" y="1559250"/>
            <a:ext cx="949499" cy="1109978"/>
          </a:xfrm>
          <a:prstGeom prst="rect">
            <a:avLst/>
          </a:prstGeom>
        </p:spPr>
      </p:pic>
      <p:pic>
        <p:nvPicPr>
          <p:cNvPr id="7" name="Picture 6">
            <a:extLst>
              <a:ext uri="{FF2B5EF4-FFF2-40B4-BE49-F238E27FC236}">
                <a16:creationId xmlns:a16="http://schemas.microsoft.com/office/drawing/2014/main" id="{E2A971B4-C846-4289-806F-30104DD05027}"/>
              </a:ext>
            </a:extLst>
          </p:cNvPr>
          <p:cNvPicPr>
            <a:picLocks noChangeAspect="1"/>
          </p:cNvPicPr>
          <p:nvPr/>
        </p:nvPicPr>
        <p:blipFill>
          <a:blip r:embed="rId5"/>
          <a:stretch>
            <a:fillRect/>
          </a:stretch>
        </p:blipFill>
        <p:spPr>
          <a:xfrm>
            <a:off x="11079941" y="1654971"/>
            <a:ext cx="949499" cy="918536"/>
          </a:xfrm>
          <a:prstGeom prst="rect">
            <a:avLst/>
          </a:prstGeom>
        </p:spPr>
      </p:pic>
      <p:sp>
        <p:nvSpPr>
          <p:cNvPr id="4" name="TextBox 3">
            <a:extLst>
              <a:ext uri="{FF2B5EF4-FFF2-40B4-BE49-F238E27FC236}">
                <a16:creationId xmlns:a16="http://schemas.microsoft.com/office/drawing/2014/main" id="{937B8A96-C68A-4FC6-BA02-E777EDD80CB1}"/>
              </a:ext>
            </a:extLst>
          </p:cNvPr>
          <p:cNvSpPr txBox="1"/>
          <p:nvPr/>
        </p:nvSpPr>
        <p:spPr>
          <a:xfrm>
            <a:off x="335280" y="1754731"/>
            <a:ext cx="3489572" cy="4524315"/>
          </a:xfrm>
          <a:prstGeom prst="rect">
            <a:avLst/>
          </a:prstGeom>
          <a:noFill/>
        </p:spPr>
        <p:txBody>
          <a:bodyPr wrap="square" rtlCol="0">
            <a:spAutoFit/>
          </a:bodyPr>
          <a:lstStyle/>
          <a:p>
            <a:r>
              <a:rPr lang="en-US" sz="2400" dirty="0" err="1"/>
              <a:t>Conceptualisation</a:t>
            </a:r>
            <a:endParaRPr lang="en-US" sz="2400" dirty="0"/>
          </a:p>
          <a:p>
            <a:r>
              <a:rPr lang="en-US" sz="2400" dirty="0"/>
              <a:t>	Topic choice</a:t>
            </a:r>
          </a:p>
          <a:p>
            <a:r>
              <a:rPr lang="en-US" sz="2400" dirty="0"/>
              <a:t>	Research design</a:t>
            </a:r>
          </a:p>
          <a:p>
            <a:r>
              <a:rPr lang="en-US" sz="2400" dirty="0"/>
              <a:t>	Instrument design</a:t>
            </a:r>
          </a:p>
          <a:p>
            <a:endParaRPr lang="en-US" sz="2400" dirty="0"/>
          </a:p>
          <a:p>
            <a:r>
              <a:rPr lang="en-US" sz="2400" dirty="0"/>
              <a:t>Literature review</a:t>
            </a:r>
          </a:p>
          <a:p>
            <a:endParaRPr lang="en-US" sz="2400" dirty="0"/>
          </a:p>
          <a:p>
            <a:endParaRPr lang="en-US" sz="2400" dirty="0"/>
          </a:p>
          <a:p>
            <a:r>
              <a:rPr lang="en-US" sz="2400" dirty="0"/>
              <a:t>Data analysis</a:t>
            </a:r>
          </a:p>
          <a:p>
            <a:endParaRPr lang="en-US" sz="2400" dirty="0"/>
          </a:p>
          <a:p>
            <a:endParaRPr lang="en-US" sz="2400" dirty="0"/>
          </a:p>
          <a:p>
            <a:r>
              <a:rPr lang="en-US" sz="2400" dirty="0"/>
              <a:t>Writing up</a:t>
            </a:r>
            <a:endParaRPr lang="th-TH" sz="2400" dirty="0"/>
          </a:p>
        </p:txBody>
      </p:sp>
      <p:sp>
        <p:nvSpPr>
          <p:cNvPr id="8" name="TextBox 7">
            <a:extLst>
              <a:ext uri="{FF2B5EF4-FFF2-40B4-BE49-F238E27FC236}">
                <a16:creationId xmlns:a16="http://schemas.microsoft.com/office/drawing/2014/main" id="{3B4A4786-1242-414B-A8DD-300B1F7850F1}"/>
              </a:ext>
            </a:extLst>
          </p:cNvPr>
          <p:cNvSpPr txBox="1"/>
          <p:nvPr/>
        </p:nvSpPr>
        <p:spPr>
          <a:xfrm>
            <a:off x="3824851" y="1704740"/>
            <a:ext cx="4457584" cy="1200329"/>
          </a:xfrm>
          <a:prstGeom prst="rect">
            <a:avLst/>
          </a:prstGeom>
          <a:noFill/>
        </p:spPr>
        <p:txBody>
          <a:bodyPr wrap="square" rtlCol="0">
            <a:spAutoFit/>
          </a:bodyPr>
          <a:lstStyle/>
          <a:p>
            <a:r>
              <a:rPr lang="en-US" sz="2400" dirty="0" err="1"/>
              <a:t>GenAI</a:t>
            </a:r>
            <a:r>
              <a:rPr lang="en-US" sz="2400" dirty="0"/>
              <a:t> can be used as a sounding board to help develop and refine research ideas</a:t>
            </a:r>
            <a:endParaRPr lang="th-TH" sz="2400" dirty="0"/>
          </a:p>
        </p:txBody>
      </p:sp>
      <p:sp>
        <p:nvSpPr>
          <p:cNvPr id="9" name="TextBox 8">
            <a:extLst>
              <a:ext uri="{FF2B5EF4-FFF2-40B4-BE49-F238E27FC236}">
                <a16:creationId xmlns:a16="http://schemas.microsoft.com/office/drawing/2014/main" id="{10EE2665-87F9-47EA-80C1-6AB201F0AB77}"/>
              </a:ext>
            </a:extLst>
          </p:cNvPr>
          <p:cNvSpPr txBox="1"/>
          <p:nvPr/>
        </p:nvSpPr>
        <p:spPr>
          <a:xfrm>
            <a:off x="3824851" y="3601389"/>
            <a:ext cx="4937760" cy="830997"/>
          </a:xfrm>
          <a:prstGeom prst="rect">
            <a:avLst/>
          </a:prstGeom>
          <a:noFill/>
        </p:spPr>
        <p:txBody>
          <a:bodyPr wrap="square" rtlCol="0">
            <a:spAutoFit/>
          </a:bodyPr>
          <a:lstStyle/>
          <a:p>
            <a:r>
              <a:rPr lang="en-US" sz="2400" dirty="0" err="1"/>
              <a:t>GenAI</a:t>
            </a:r>
            <a:r>
              <a:rPr lang="en-US" sz="2400" dirty="0"/>
              <a:t> cannot currently be used for in-depth literature reviews</a:t>
            </a:r>
            <a:endParaRPr lang="th-TH" sz="2400" dirty="0"/>
          </a:p>
        </p:txBody>
      </p:sp>
      <p:sp>
        <p:nvSpPr>
          <p:cNvPr id="10" name="TextBox 9">
            <a:extLst>
              <a:ext uri="{FF2B5EF4-FFF2-40B4-BE49-F238E27FC236}">
                <a16:creationId xmlns:a16="http://schemas.microsoft.com/office/drawing/2014/main" id="{A732C660-93D3-42DE-95E0-D21D74581313}"/>
              </a:ext>
            </a:extLst>
          </p:cNvPr>
          <p:cNvSpPr txBox="1"/>
          <p:nvPr/>
        </p:nvSpPr>
        <p:spPr>
          <a:xfrm>
            <a:off x="3824851" y="4690400"/>
            <a:ext cx="8016240" cy="830997"/>
          </a:xfrm>
          <a:prstGeom prst="rect">
            <a:avLst/>
          </a:prstGeom>
          <a:noFill/>
        </p:spPr>
        <p:txBody>
          <a:bodyPr wrap="square" rtlCol="0">
            <a:spAutoFit/>
          </a:bodyPr>
          <a:lstStyle/>
          <a:p>
            <a:r>
              <a:rPr lang="en-US" sz="2400" dirty="0"/>
              <a:t>Advanced </a:t>
            </a:r>
            <a:r>
              <a:rPr lang="en-US" sz="2400" dirty="0" err="1"/>
              <a:t>genAI</a:t>
            </a:r>
            <a:r>
              <a:rPr lang="en-US" sz="2400" dirty="0"/>
              <a:t> can be used for deductive coding or as a collaborator for both deductive and inductive coding</a:t>
            </a:r>
            <a:endParaRPr lang="th-TH" sz="2400" dirty="0"/>
          </a:p>
        </p:txBody>
      </p:sp>
      <p:sp>
        <p:nvSpPr>
          <p:cNvPr id="11" name="TextBox 10">
            <a:extLst>
              <a:ext uri="{FF2B5EF4-FFF2-40B4-BE49-F238E27FC236}">
                <a16:creationId xmlns:a16="http://schemas.microsoft.com/office/drawing/2014/main" id="{722002FE-9306-4245-9541-7873A1B34F24}"/>
              </a:ext>
            </a:extLst>
          </p:cNvPr>
          <p:cNvSpPr txBox="1"/>
          <p:nvPr/>
        </p:nvSpPr>
        <p:spPr>
          <a:xfrm>
            <a:off x="3824851" y="5664950"/>
            <a:ext cx="7264400" cy="830997"/>
          </a:xfrm>
          <a:prstGeom prst="rect">
            <a:avLst/>
          </a:prstGeom>
          <a:noFill/>
        </p:spPr>
        <p:txBody>
          <a:bodyPr wrap="square" rtlCol="0">
            <a:spAutoFit/>
          </a:bodyPr>
          <a:lstStyle/>
          <a:p>
            <a:r>
              <a:rPr lang="en-US" sz="2400" dirty="0" err="1"/>
              <a:t>GenAI</a:t>
            </a:r>
            <a:r>
              <a:rPr lang="en-US" sz="2400" dirty="0"/>
              <a:t> cannot be used to generate text but may help to edit text</a:t>
            </a:r>
            <a:endParaRPr lang="th-TH" sz="2400" dirty="0"/>
          </a:p>
        </p:txBody>
      </p:sp>
    </p:spTree>
    <p:extLst>
      <p:ext uri="{BB962C8B-B14F-4D97-AF65-F5344CB8AC3E}">
        <p14:creationId xmlns:p14="http://schemas.microsoft.com/office/powerpoint/2010/main" val="305316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93744-4EA1-44D3-A208-780A7B4DDDCF}"/>
              </a:ext>
            </a:extLst>
          </p:cNvPr>
          <p:cNvSpPr>
            <a:spLocks noGrp="1"/>
          </p:cNvSpPr>
          <p:nvPr>
            <p:ph type="title"/>
          </p:nvPr>
        </p:nvSpPr>
        <p:spPr>
          <a:xfrm>
            <a:off x="838200" y="598805"/>
            <a:ext cx="10515600" cy="1325563"/>
          </a:xfrm>
        </p:spPr>
        <p:txBody>
          <a:bodyPr>
            <a:normAutofit fontScale="90000"/>
          </a:bodyPr>
          <a:lstStyle/>
          <a:p>
            <a:r>
              <a:rPr lang="en-US" b="1" dirty="0"/>
              <a:t>Elsevier AI guidelines</a:t>
            </a:r>
            <a:br>
              <a:rPr lang="en-US" b="1" dirty="0"/>
            </a:br>
            <a:r>
              <a:rPr lang="en-US" dirty="0"/>
              <a:t>Declaration of generative AI in scientific writing</a:t>
            </a:r>
            <a:br>
              <a:rPr lang="en-US" dirty="0"/>
            </a:br>
            <a:endParaRPr lang="th-TH" dirty="0"/>
          </a:p>
        </p:txBody>
      </p:sp>
      <p:sp>
        <p:nvSpPr>
          <p:cNvPr id="3" name="Content Placeholder 2">
            <a:extLst>
              <a:ext uri="{FF2B5EF4-FFF2-40B4-BE49-F238E27FC236}">
                <a16:creationId xmlns:a16="http://schemas.microsoft.com/office/drawing/2014/main" id="{F8F1A0CE-71A2-4166-9807-2470912ADBC2}"/>
              </a:ext>
            </a:extLst>
          </p:cNvPr>
          <p:cNvSpPr>
            <a:spLocks noGrp="1"/>
          </p:cNvSpPr>
          <p:nvPr>
            <p:ph idx="1"/>
          </p:nvPr>
        </p:nvSpPr>
        <p:spPr>
          <a:xfrm>
            <a:off x="838200" y="1825625"/>
            <a:ext cx="8477250" cy="4351338"/>
          </a:xfrm>
        </p:spPr>
        <p:txBody>
          <a:bodyPr>
            <a:normAutofit lnSpcReduction="10000"/>
          </a:bodyPr>
          <a:lstStyle/>
          <a:p>
            <a:pPr marL="0" indent="0">
              <a:buNone/>
            </a:pPr>
            <a:r>
              <a:rPr lang="en-US" b="1" dirty="0"/>
              <a:t>Does this policy refer to AI and AI-assisted tools that are used in the research process, for example to process data?</a:t>
            </a:r>
          </a:p>
          <a:p>
            <a:pPr marL="0" indent="0">
              <a:buNone/>
            </a:pPr>
            <a:r>
              <a:rPr lang="en-US" dirty="0"/>
              <a:t>No, this policy refers to generative AI and AI-assisted technologies, such as Large Language Models, when they are used during the scientific writing process. This policy does not prevent the use of AI and AI-assisted tools in formal research design or research methods. </a:t>
            </a:r>
            <a:r>
              <a:rPr lang="en-US" dirty="0">
                <a:solidFill>
                  <a:srgbClr val="FF0000"/>
                </a:solidFill>
              </a:rPr>
              <a:t>We recognize that this is common in many fields</a:t>
            </a:r>
            <a:r>
              <a:rPr lang="en-US" dirty="0"/>
              <a:t>. Where AI or AI-assisted tools are used in this context, they should be described as part of the methodology of the work, with details provided in the Methods section.</a:t>
            </a:r>
            <a:endParaRPr lang="th-TH" dirty="0"/>
          </a:p>
        </p:txBody>
      </p:sp>
      <p:pic>
        <p:nvPicPr>
          <p:cNvPr id="1026" name="Picture 2" descr="Elsevier - Wikipedia">
            <a:extLst>
              <a:ext uri="{FF2B5EF4-FFF2-40B4-BE49-F238E27FC236}">
                <a16:creationId xmlns:a16="http://schemas.microsoft.com/office/drawing/2014/main" id="{FB9DAC25-AD50-4127-A5F2-BCB20ECA5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5945" y="1655128"/>
            <a:ext cx="2038350" cy="2247900"/>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98B3B893-DBD2-4A44-BB49-6B7A3E48DEA0}"/>
              </a:ext>
            </a:extLst>
          </p:cNvPr>
          <p:cNvSpPr/>
          <p:nvPr/>
        </p:nvSpPr>
        <p:spPr>
          <a:xfrm>
            <a:off x="3901440" y="4439920"/>
            <a:ext cx="3566160" cy="873760"/>
          </a:xfrm>
          <a:prstGeom prst="ellipse">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cxnSp>
        <p:nvCxnSpPr>
          <p:cNvPr id="6" name="Straight Connector 5">
            <a:extLst>
              <a:ext uri="{FF2B5EF4-FFF2-40B4-BE49-F238E27FC236}">
                <a16:creationId xmlns:a16="http://schemas.microsoft.com/office/drawing/2014/main" id="{26B0948C-6D6C-41C5-96D5-A14FF1CD0321}"/>
              </a:ext>
            </a:extLst>
          </p:cNvPr>
          <p:cNvCxnSpPr>
            <a:cxnSpLocks/>
            <a:stCxn id="4" idx="6"/>
            <a:endCxn id="8" idx="2"/>
          </p:cNvCxnSpPr>
          <p:nvPr/>
        </p:nvCxnSpPr>
        <p:spPr>
          <a:xfrm>
            <a:off x="7467600" y="4876800"/>
            <a:ext cx="1632668" cy="689113"/>
          </a:xfrm>
          <a:prstGeom prst="line">
            <a:avLst/>
          </a:prstGeom>
          <a:ln w="53975">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DE322350-39D7-43FC-90BD-76DE063165AE}"/>
              </a:ext>
            </a:extLst>
          </p:cNvPr>
          <p:cNvSpPr txBox="1"/>
          <p:nvPr/>
        </p:nvSpPr>
        <p:spPr>
          <a:xfrm>
            <a:off x="9465945" y="4757973"/>
            <a:ext cx="2146852" cy="1815882"/>
          </a:xfrm>
          <a:prstGeom prst="rect">
            <a:avLst/>
          </a:prstGeom>
          <a:noFill/>
        </p:spPr>
        <p:txBody>
          <a:bodyPr wrap="square" rtlCol="0">
            <a:spAutoFit/>
          </a:bodyPr>
          <a:lstStyle/>
          <a:p>
            <a:r>
              <a:rPr lang="en-US" dirty="0"/>
              <a:t>Humanities and Social Science research?</a:t>
            </a:r>
            <a:endParaRPr lang="th-TH" dirty="0"/>
          </a:p>
        </p:txBody>
      </p:sp>
      <p:sp>
        <p:nvSpPr>
          <p:cNvPr id="8" name="Oval 7">
            <a:extLst>
              <a:ext uri="{FF2B5EF4-FFF2-40B4-BE49-F238E27FC236}">
                <a16:creationId xmlns:a16="http://schemas.microsoft.com/office/drawing/2014/main" id="{EB58238F-C53A-4186-BB73-BC3EABA1F14B}"/>
              </a:ext>
            </a:extLst>
          </p:cNvPr>
          <p:cNvSpPr/>
          <p:nvPr/>
        </p:nvSpPr>
        <p:spPr>
          <a:xfrm>
            <a:off x="9100268" y="4326834"/>
            <a:ext cx="2512530" cy="2478157"/>
          </a:xfrm>
          <a:prstGeom prst="ellipse">
            <a:avLst/>
          </a:prstGeom>
          <a:noFill/>
          <a:ln w="539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219149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3DF6D-6AFC-4BB5-A1D7-A8A0BC7D1225}"/>
              </a:ext>
            </a:extLst>
          </p:cNvPr>
          <p:cNvSpPr>
            <a:spLocks noGrp="1"/>
          </p:cNvSpPr>
          <p:nvPr>
            <p:ph type="title"/>
          </p:nvPr>
        </p:nvSpPr>
        <p:spPr/>
        <p:txBody>
          <a:bodyPr/>
          <a:lstStyle/>
          <a:p>
            <a:r>
              <a:rPr lang="en-US" dirty="0"/>
              <a:t>AI in humanities and social sciences research</a:t>
            </a:r>
            <a:endParaRPr lang="th-TH" dirty="0"/>
          </a:p>
        </p:txBody>
      </p:sp>
      <p:sp>
        <p:nvSpPr>
          <p:cNvPr id="3" name="Content Placeholder 2">
            <a:extLst>
              <a:ext uri="{FF2B5EF4-FFF2-40B4-BE49-F238E27FC236}">
                <a16:creationId xmlns:a16="http://schemas.microsoft.com/office/drawing/2014/main" id="{50C5CA56-595F-4F2B-9272-3EC06B24F18A}"/>
              </a:ext>
            </a:extLst>
          </p:cNvPr>
          <p:cNvSpPr>
            <a:spLocks noGrp="1"/>
          </p:cNvSpPr>
          <p:nvPr>
            <p:ph idx="1"/>
          </p:nvPr>
        </p:nvSpPr>
        <p:spPr/>
        <p:txBody>
          <a:bodyPr/>
          <a:lstStyle/>
          <a:p>
            <a:pPr marL="0" indent="0">
              <a:buNone/>
            </a:pPr>
            <a:r>
              <a:rPr lang="en-US" dirty="0" err="1"/>
              <a:t>Conceptualisation</a:t>
            </a:r>
            <a:endParaRPr lang="en-US" dirty="0"/>
          </a:p>
          <a:p>
            <a:pPr marL="0" indent="0">
              <a:buNone/>
            </a:pPr>
            <a:r>
              <a:rPr lang="en-US" dirty="0"/>
              <a:t>	Topic choice</a:t>
            </a:r>
          </a:p>
          <a:p>
            <a:pPr marL="0" indent="0">
              <a:buNone/>
            </a:pPr>
            <a:r>
              <a:rPr lang="en-US" dirty="0"/>
              <a:t>	Research design</a:t>
            </a:r>
          </a:p>
          <a:p>
            <a:pPr marL="0" indent="0">
              <a:buNone/>
            </a:pPr>
            <a:r>
              <a:rPr lang="en-US" dirty="0"/>
              <a:t>	Instrument design</a:t>
            </a:r>
          </a:p>
          <a:p>
            <a:pPr marL="0" indent="0">
              <a:buNone/>
            </a:pPr>
            <a:r>
              <a:rPr lang="en-US" dirty="0"/>
              <a:t>Literature review</a:t>
            </a:r>
          </a:p>
          <a:p>
            <a:pPr marL="0" indent="0">
              <a:buNone/>
            </a:pPr>
            <a:r>
              <a:rPr lang="en-US" dirty="0"/>
              <a:t>Data analysis</a:t>
            </a:r>
          </a:p>
          <a:p>
            <a:pPr marL="0" indent="0">
              <a:buNone/>
            </a:pPr>
            <a:r>
              <a:rPr lang="en-US" dirty="0"/>
              <a:t>Writing up</a:t>
            </a:r>
            <a:endParaRPr lang="th-TH" dirty="0"/>
          </a:p>
        </p:txBody>
      </p:sp>
      <p:pic>
        <p:nvPicPr>
          <p:cNvPr id="2050" name="Picture 2" descr="The Humanities and Social Sciences ...">
            <a:extLst>
              <a:ext uri="{FF2B5EF4-FFF2-40B4-BE49-F238E27FC236}">
                <a16:creationId xmlns:a16="http://schemas.microsoft.com/office/drawing/2014/main" id="{E6EBB0B1-5928-430E-BEB3-D5E50C17DC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9069" y="3683000"/>
            <a:ext cx="4695635" cy="23926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C9F3AA3-486E-481C-941E-D8508526ECD0}"/>
              </a:ext>
            </a:extLst>
          </p:cNvPr>
          <p:cNvPicPr>
            <a:picLocks noChangeAspect="1"/>
          </p:cNvPicPr>
          <p:nvPr/>
        </p:nvPicPr>
        <p:blipFill rotWithShape="1">
          <a:blip r:embed="rId3"/>
          <a:srcRect r="9356"/>
          <a:stretch/>
        </p:blipFill>
        <p:spPr>
          <a:xfrm>
            <a:off x="5222239" y="1805942"/>
            <a:ext cx="1574801" cy="1623058"/>
          </a:xfrm>
          <a:prstGeom prst="rect">
            <a:avLst/>
          </a:prstGeom>
        </p:spPr>
      </p:pic>
      <p:pic>
        <p:nvPicPr>
          <p:cNvPr id="6" name="Picture 5">
            <a:extLst>
              <a:ext uri="{FF2B5EF4-FFF2-40B4-BE49-F238E27FC236}">
                <a16:creationId xmlns:a16="http://schemas.microsoft.com/office/drawing/2014/main" id="{9C5C38A5-973B-49D0-89C2-625A213B6A71}"/>
              </a:ext>
            </a:extLst>
          </p:cNvPr>
          <p:cNvPicPr>
            <a:picLocks noChangeAspect="1"/>
          </p:cNvPicPr>
          <p:nvPr/>
        </p:nvPicPr>
        <p:blipFill>
          <a:blip r:embed="rId4"/>
          <a:stretch>
            <a:fillRect/>
          </a:stretch>
        </p:blipFill>
        <p:spPr>
          <a:xfrm>
            <a:off x="7408933" y="1805942"/>
            <a:ext cx="1460747" cy="1707635"/>
          </a:xfrm>
          <a:prstGeom prst="rect">
            <a:avLst/>
          </a:prstGeom>
        </p:spPr>
      </p:pic>
      <p:pic>
        <p:nvPicPr>
          <p:cNvPr id="7" name="Picture 6">
            <a:extLst>
              <a:ext uri="{FF2B5EF4-FFF2-40B4-BE49-F238E27FC236}">
                <a16:creationId xmlns:a16="http://schemas.microsoft.com/office/drawing/2014/main" id="{E2A971B4-C846-4289-806F-30104DD05027}"/>
              </a:ext>
            </a:extLst>
          </p:cNvPr>
          <p:cNvPicPr>
            <a:picLocks noChangeAspect="1"/>
          </p:cNvPicPr>
          <p:nvPr/>
        </p:nvPicPr>
        <p:blipFill>
          <a:blip r:embed="rId5"/>
          <a:stretch>
            <a:fillRect/>
          </a:stretch>
        </p:blipFill>
        <p:spPr>
          <a:xfrm>
            <a:off x="9481573" y="1944688"/>
            <a:ext cx="1460747" cy="1413113"/>
          </a:xfrm>
          <a:prstGeom prst="rect">
            <a:avLst/>
          </a:prstGeom>
        </p:spPr>
      </p:pic>
    </p:spTree>
    <p:extLst>
      <p:ext uri="{BB962C8B-B14F-4D97-AF65-F5344CB8AC3E}">
        <p14:creationId xmlns:p14="http://schemas.microsoft.com/office/powerpoint/2010/main" val="415466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7246"/>
          </a:xfrm>
        </p:spPr>
        <p:txBody>
          <a:bodyPr>
            <a:normAutofit/>
          </a:bodyPr>
          <a:lstStyle/>
          <a:p>
            <a:r>
              <a:rPr lang="en-US" sz="3600" dirty="0" err="1"/>
              <a:t>Conceptualisation</a:t>
            </a:r>
            <a:r>
              <a:rPr lang="en-US" sz="3600" dirty="0"/>
              <a:t>: How top researchers find topics</a:t>
            </a:r>
          </a:p>
        </p:txBody>
      </p:sp>
      <p:sp>
        <p:nvSpPr>
          <p:cNvPr id="3" name="Content Placeholder 2"/>
          <p:cNvSpPr>
            <a:spLocks noGrp="1"/>
          </p:cNvSpPr>
          <p:nvPr>
            <p:ph idx="1"/>
          </p:nvPr>
        </p:nvSpPr>
        <p:spPr>
          <a:xfrm>
            <a:off x="838200" y="1012372"/>
            <a:ext cx="10515600" cy="5164591"/>
          </a:xfrm>
        </p:spPr>
        <p:txBody>
          <a:bodyPr>
            <a:normAutofit fontScale="85000" lnSpcReduction="20000"/>
          </a:bodyPr>
          <a:lstStyle/>
          <a:p>
            <a:r>
              <a:rPr lang="en-US" i="1" dirty="0"/>
              <a:t>Data-first research</a:t>
            </a:r>
            <a:endParaRPr lang="en-US" dirty="0"/>
          </a:p>
          <a:p>
            <a:pPr marL="457200" lvl="1" indent="0">
              <a:buNone/>
            </a:pPr>
            <a:r>
              <a:rPr lang="en-US" dirty="0"/>
              <a:t>“This began with a contract [to create a corpus] based on a call for proposals.  Once we had done the corpus building and initial linguistic analyses, I began to ask what other research questions I could study given that resource.”</a:t>
            </a:r>
          </a:p>
          <a:p>
            <a:r>
              <a:rPr lang="en-US" i="1" dirty="0"/>
              <a:t>Experiences which stimulate curiosity</a:t>
            </a:r>
            <a:endParaRPr lang="en-US" dirty="0"/>
          </a:p>
          <a:p>
            <a:pPr marL="457200" lvl="1" indent="0">
              <a:buNone/>
            </a:pPr>
            <a:r>
              <a:rPr lang="en-US" dirty="0"/>
              <a:t>“This paper originally arose out of my anecdotal observations of the ways in which various language learners at my university were making use of the computer-based provisions in the language resource </a:t>
            </a:r>
            <a:r>
              <a:rPr lang="en-US" dirty="0" err="1"/>
              <a:t>centres</a:t>
            </a:r>
            <a:r>
              <a:rPr lang="en-US" dirty="0"/>
              <a:t>.  It sought to find out what the practices and perceptions of learners [were] and to consider these in relation to current thinking on computer assisted language learning and learner autonomy.”</a:t>
            </a:r>
          </a:p>
          <a:p>
            <a:r>
              <a:rPr lang="en-US" i="1" dirty="0"/>
              <a:t>Building on previous research</a:t>
            </a:r>
            <a:endParaRPr lang="en-US" dirty="0"/>
          </a:p>
          <a:p>
            <a:pPr marL="457200" lvl="1" indent="0">
              <a:buNone/>
            </a:pPr>
            <a:r>
              <a:rPr lang="en-US" dirty="0"/>
              <a:t>“I had done previous studies like this but lacked the tools (namely extensive computerized word lists) to do the research properly.  I guess in this respect the source of the idea was my own previous studies which I was dissatisfied with.”</a:t>
            </a:r>
          </a:p>
          <a:p>
            <a:r>
              <a:rPr lang="en-US" i="1" dirty="0"/>
              <a:t>Inspiration from outside applied linguistics</a:t>
            </a:r>
            <a:endParaRPr lang="en-US" dirty="0"/>
          </a:p>
          <a:p>
            <a:pPr marL="457200" lvl="1" indent="0">
              <a:buNone/>
            </a:pPr>
            <a:r>
              <a:rPr lang="en-US" dirty="0"/>
              <a:t>“Some years before I had read James </a:t>
            </a:r>
            <a:r>
              <a:rPr lang="en-US" dirty="0" err="1"/>
              <a:t>Gleick’s</a:t>
            </a:r>
            <a:r>
              <a:rPr lang="en-US" dirty="0"/>
              <a:t> book Chaos: The Making of a New Science, and my understanding of language and its acquisition was transformed as a result.  This book had nothing to do with language, but rather with complex, nonlinear, dynamic systems in nature.  Nonetheless, it provided a much more satisfying way of dealing with issues of second language acquisition which I have been investigating for years.”</a:t>
            </a:r>
          </a:p>
          <a:p>
            <a:endParaRPr lang="en-US" dirty="0"/>
          </a:p>
        </p:txBody>
      </p:sp>
      <p:sp>
        <p:nvSpPr>
          <p:cNvPr id="4" name="TextBox 3">
            <a:extLst>
              <a:ext uri="{FF2B5EF4-FFF2-40B4-BE49-F238E27FC236}">
                <a16:creationId xmlns:a16="http://schemas.microsoft.com/office/drawing/2014/main" id="{579A042E-7F1E-4AFC-AD5D-40DD1E32B21D}"/>
              </a:ext>
            </a:extLst>
          </p:cNvPr>
          <p:cNvSpPr txBox="1"/>
          <p:nvPr/>
        </p:nvSpPr>
        <p:spPr>
          <a:xfrm>
            <a:off x="7223760" y="6176963"/>
            <a:ext cx="4399280" cy="400110"/>
          </a:xfrm>
          <a:prstGeom prst="rect">
            <a:avLst/>
          </a:prstGeom>
          <a:noFill/>
        </p:spPr>
        <p:txBody>
          <a:bodyPr wrap="square" rtlCol="0">
            <a:spAutoFit/>
          </a:bodyPr>
          <a:lstStyle/>
          <a:p>
            <a:r>
              <a:rPr lang="en-US" sz="2000" dirty="0"/>
              <a:t>Source: Watson Todd (2011)</a:t>
            </a:r>
            <a:endParaRPr lang="th-TH" sz="2000" dirty="0"/>
          </a:p>
        </p:txBody>
      </p:sp>
    </p:spTree>
    <p:extLst>
      <p:ext uri="{BB962C8B-B14F-4D97-AF65-F5344CB8AC3E}">
        <p14:creationId xmlns:p14="http://schemas.microsoft.com/office/powerpoint/2010/main" val="429114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CB9-E9F3-4F51-BBDD-70815CC2B467}"/>
              </a:ext>
            </a:extLst>
          </p:cNvPr>
          <p:cNvSpPr>
            <a:spLocks noGrp="1"/>
          </p:cNvSpPr>
          <p:nvPr>
            <p:ph type="title"/>
          </p:nvPr>
        </p:nvSpPr>
        <p:spPr/>
        <p:txBody>
          <a:bodyPr/>
          <a:lstStyle/>
          <a:p>
            <a:r>
              <a:rPr lang="en-US" dirty="0"/>
              <a:t>Using </a:t>
            </a:r>
            <a:r>
              <a:rPr lang="en-US" dirty="0" err="1"/>
              <a:t>genAI</a:t>
            </a:r>
            <a:r>
              <a:rPr lang="en-US" dirty="0"/>
              <a:t> to find a research topic</a:t>
            </a:r>
            <a:endParaRPr lang="th-TH" dirty="0"/>
          </a:p>
        </p:txBody>
      </p:sp>
      <p:sp>
        <p:nvSpPr>
          <p:cNvPr id="3" name="Content Placeholder 2">
            <a:extLst>
              <a:ext uri="{FF2B5EF4-FFF2-40B4-BE49-F238E27FC236}">
                <a16:creationId xmlns:a16="http://schemas.microsoft.com/office/drawing/2014/main" id="{D0A342C3-B426-4892-994C-4E55B2AF40A2}"/>
              </a:ext>
            </a:extLst>
          </p:cNvPr>
          <p:cNvSpPr>
            <a:spLocks noGrp="1"/>
          </p:cNvSpPr>
          <p:nvPr>
            <p:ph idx="1"/>
          </p:nvPr>
        </p:nvSpPr>
        <p:spPr>
          <a:xfrm>
            <a:off x="838200" y="2041208"/>
            <a:ext cx="10515600" cy="4351338"/>
          </a:xfrm>
        </p:spPr>
        <p:txBody>
          <a:bodyPr/>
          <a:lstStyle/>
          <a:p>
            <a:pPr marL="0" indent="0">
              <a:buNone/>
            </a:pPr>
            <a:r>
              <a:rPr lang="en-US" dirty="0"/>
              <a:t>Can you suggest 5 useful specific topics for applied linguistics research?</a:t>
            </a:r>
          </a:p>
          <a:p>
            <a:pPr marL="0" indent="0">
              <a:buNone/>
            </a:pPr>
            <a:endParaRPr lang="en-US" dirty="0"/>
          </a:p>
          <a:p>
            <a:pPr marL="514350" lvl="0" indent="-514350">
              <a:buFont typeface="+mj-lt"/>
              <a:buAutoNum type="arabicPeriod"/>
            </a:pPr>
            <a:r>
              <a:rPr lang="en-US" b="1" dirty="0"/>
              <a:t>The Impact of Gamification on Second Language Motivation and Learning Outcomes</a:t>
            </a:r>
            <a:r>
              <a:rPr lang="en-US" dirty="0"/>
              <a:t>:  This research could explore the effectiveness of incorporating game mechanics and elements into language learning apps or classrooms. It could investigate if gamification increases student motivation, engagement, and ultimately, their proficiency in the target language.</a:t>
            </a:r>
            <a:endParaRPr lang="en-US" b="1" dirty="0"/>
          </a:p>
          <a:p>
            <a:pPr marL="514350" indent="-514350">
              <a:buFont typeface="+mj-lt"/>
              <a:buAutoNum type="arabicPeriod"/>
            </a:pPr>
            <a:r>
              <a:rPr lang="en-US" b="1" dirty="0"/>
              <a:t>Language Acquisition in Virtual Reality Environments</a:t>
            </a:r>
            <a:r>
              <a:rPr lang="en-US" dirty="0"/>
              <a:t> …</a:t>
            </a:r>
            <a:endParaRPr lang="th-TH" dirty="0"/>
          </a:p>
        </p:txBody>
      </p:sp>
      <p:pic>
        <p:nvPicPr>
          <p:cNvPr id="7" name="Picture 6">
            <a:extLst>
              <a:ext uri="{FF2B5EF4-FFF2-40B4-BE49-F238E27FC236}">
                <a16:creationId xmlns:a16="http://schemas.microsoft.com/office/drawing/2014/main" id="{603EBDBE-1152-4A68-B853-B776BEEA6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952" y="82550"/>
            <a:ext cx="2619375" cy="1743075"/>
          </a:xfrm>
          <a:prstGeom prst="rect">
            <a:avLst/>
          </a:prstGeom>
        </p:spPr>
      </p:pic>
      <p:pic>
        <p:nvPicPr>
          <p:cNvPr id="8" name="Picture 7">
            <a:extLst>
              <a:ext uri="{FF2B5EF4-FFF2-40B4-BE49-F238E27FC236}">
                <a16:creationId xmlns:a16="http://schemas.microsoft.com/office/drawing/2014/main" id="{BC50EF06-7E20-4D21-BF94-CE635AED9861}"/>
              </a:ext>
            </a:extLst>
          </p:cNvPr>
          <p:cNvPicPr>
            <a:picLocks noChangeAspect="1"/>
          </p:cNvPicPr>
          <p:nvPr/>
        </p:nvPicPr>
        <p:blipFill>
          <a:blip r:embed="rId3"/>
          <a:stretch>
            <a:fillRect/>
          </a:stretch>
        </p:blipFill>
        <p:spPr>
          <a:xfrm>
            <a:off x="204324" y="1973263"/>
            <a:ext cx="633876" cy="614373"/>
          </a:xfrm>
          <a:prstGeom prst="rect">
            <a:avLst/>
          </a:prstGeom>
        </p:spPr>
      </p:pic>
      <p:pic>
        <p:nvPicPr>
          <p:cNvPr id="9" name="Picture 8">
            <a:extLst>
              <a:ext uri="{FF2B5EF4-FFF2-40B4-BE49-F238E27FC236}">
                <a16:creationId xmlns:a16="http://schemas.microsoft.com/office/drawing/2014/main" id="{2F8FB5BB-C23E-495F-B95E-E608166C7D8B}"/>
              </a:ext>
            </a:extLst>
          </p:cNvPr>
          <p:cNvPicPr>
            <a:picLocks noChangeAspect="1"/>
          </p:cNvPicPr>
          <p:nvPr/>
        </p:nvPicPr>
        <p:blipFill>
          <a:blip r:embed="rId4"/>
          <a:stretch>
            <a:fillRect/>
          </a:stretch>
        </p:blipFill>
        <p:spPr>
          <a:xfrm>
            <a:off x="100908" y="2870211"/>
            <a:ext cx="840708" cy="982800"/>
          </a:xfrm>
          <a:prstGeom prst="rect">
            <a:avLst/>
          </a:prstGeom>
        </p:spPr>
      </p:pic>
      <p:sp>
        <p:nvSpPr>
          <p:cNvPr id="10" name="Multiplication Sign 9">
            <a:extLst>
              <a:ext uri="{FF2B5EF4-FFF2-40B4-BE49-F238E27FC236}">
                <a16:creationId xmlns:a16="http://schemas.microsoft.com/office/drawing/2014/main" id="{3212CA7E-946F-4F63-8A2E-A1FB3A7E6E5A}"/>
              </a:ext>
            </a:extLst>
          </p:cNvPr>
          <p:cNvSpPr/>
          <p:nvPr/>
        </p:nvSpPr>
        <p:spPr>
          <a:xfrm>
            <a:off x="2702560" y="1363346"/>
            <a:ext cx="6786880" cy="50292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h-TH"/>
          </a:p>
        </p:txBody>
      </p:sp>
    </p:spTree>
    <p:extLst>
      <p:ext uri="{BB962C8B-B14F-4D97-AF65-F5344CB8AC3E}">
        <p14:creationId xmlns:p14="http://schemas.microsoft.com/office/powerpoint/2010/main" val="406407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CB9-E9F3-4F51-BBDD-70815CC2B467}"/>
              </a:ext>
            </a:extLst>
          </p:cNvPr>
          <p:cNvSpPr>
            <a:spLocks noGrp="1"/>
          </p:cNvSpPr>
          <p:nvPr>
            <p:ph type="title"/>
          </p:nvPr>
        </p:nvSpPr>
        <p:spPr/>
        <p:txBody>
          <a:bodyPr/>
          <a:lstStyle/>
          <a:p>
            <a:r>
              <a:rPr lang="en-US" dirty="0"/>
              <a:t>Using </a:t>
            </a:r>
            <a:r>
              <a:rPr lang="en-US" dirty="0" err="1"/>
              <a:t>genAI</a:t>
            </a:r>
            <a:r>
              <a:rPr lang="en-US" dirty="0"/>
              <a:t> to find a research topic</a:t>
            </a:r>
            <a:br>
              <a:rPr lang="en-US" dirty="0"/>
            </a:br>
            <a:r>
              <a:rPr lang="en-US" dirty="0"/>
              <a:t>in a specific area</a:t>
            </a:r>
            <a:endParaRPr lang="th-TH" dirty="0"/>
          </a:p>
        </p:txBody>
      </p:sp>
      <p:sp>
        <p:nvSpPr>
          <p:cNvPr id="3" name="Content Placeholder 2">
            <a:extLst>
              <a:ext uri="{FF2B5EF4-FFF2-40B4-BE49-F238E27FC236}">
                <a16:creationId xmlns:a16="http://schemas.microsoft.com/office/drawing/2014/main" id="{D0A342C3-B426-4892-994C-4E55B2AF40A2}"/>
              </a:ext>
            </a:extLst>
          </p:cNvPr>
          <p:cNvSpPr>
            <a:spLocks noGrp="1"/>
          </p:cNvSpPr>
          <p:nvPr>
            <p:ph idx="1"/>
          </p:nvPr>
        </p:nvSpPr>
        <p:spPr>
          <a:xfrm>
            <a:off x="838200" y="2041208"/>
            <a:ext cx="10515600" cy="4351338"/>
          </a:xfrm>
        </p:spPr>
        <p:txBody>
          <a:bodyPr>
            <a:normAutofit lnSpcReduction="10000"/>
          </a:bodyPr>
          <a:lstStyle/>
          <a:p>
            <a:pPr marL="0" indent="0">
              <a:buNone/>
            </a:pPr>
            <a:r>
              <a:rPr lang="en-US" dirty="0"/>
              <a:t>I'm interested in how non-native non-local teachers of English (e.g. Filipinos teaching English in Thailand) are perceived. Can you suggest 5 specific research topics?</a:t>
            </a:r>
          </a:p>
          <a:p>
            <a:pPr marL="514350" lvl="0" indent="-514350">
              <a:buFont typeface="+mj-lt"/>
              <a:buAutoNum type="arabicPeriod"/>
            </a:pPr>
            <a:r>
              <a:rPr lang="en-US" b="1" dirty="0"/>
              <a:t>Beyond Pronunciation: Examining the Strengths of Filipino Teachers of English in Thailand</a:t>
            </a:r>
            <a:r>
              <a:rPr lang="en-US" dirty="0"/>
              <a:t>: This research could move beyond potential pronunciation concerns and explore the strengths that Filipino teachers bring to the classroom. Analyze areas like grammar expertise, innovative teaching methods, or effective use of technology in language learning.</a:t>
            </a:r>
            <a:endParaRPr lang="en-US" b="1" dirty="0"/>
          </a:p>
          <a:p>
            <a:pPr marL="514350" indent="-514350">
              <a:buFont typeface="+mj-lt"/>
              <a:buAutoNum type="arabicPeriod"/>
            </a:pPr>
            <a:r>
              <a:rPr lang="en-US" b="1" dirty="0"/>
              <a:t>The Impact of Language Learning Background on Teacher Efficacy: A Case Study of Filipino Teachers in Thailand </a:t>
            </a:r>
            <a:r>
              <a:rPr lang="en-US" dirty="0"/>
              <a:t>…</a:t>
            </a:r>
            <a:endParaRPr lang="th-TH" dirty="0"/>
          </a:p>
        </p:txBody>
      </p:sp>
      <p:pic>
        <p:nvPicPr>
          <p:cNvPr id="7" name="Picture 6">
            <a:extLst>
              <a:ext uri="{FF2B5EF4-FFF2-40B4-BE49-F238E27FC236}">
                <a16:creationId xmlns:a16="http://schemas.microsoft.com/office/drawing/2014/main" id="{603EBDBE-1152-4A68-B853-B776BEEA6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952" y="82550"/>
            <a:ext cx="2619375" cy="1743075"/>
          </a:xfrm>
          <a:prstGeom prst="rect">
            <a:avLst/>
          </a:prstGeom>
        </p:spPr>
      </p:pic>
      <p:pic>
        <p:nvPicPr>
          <p:cNvPr id="8" name="Picture 7">
            <a:extLst>
              <a:ext uri="{FF2B5EF4-FFF2-40B4-BE49-F238E27FC236}">
                <a16:creationId xmlns:a16="http://schemas.microsoft.com/office/drawing/2014/main" id="{BC50EF06-7E20-4D21-BF94-CE635AED9861}"/>
              </a:ext>
            </a:extLst>
          </p:cNvPr>
          <p:cNvPicPr>
            <a:picLocks noChangeAspect="1"/>
          </p:cNvPicPr>
          <p:nvPr/>
        </p:nvPicPr>
        <p:blipFill>
          <a:blip r:embed="rId3"/>
          <a:stretch>
            <a:fillRect/>
          </a:stretch>
        </p:blipFill>
        <p:spPr>
          <a:xfrm>
            <a:off x="204324" y="2035337"/>
            <a:ext cx="633876" cy="614373"/>
          </a:xfrm>
          <a:prstGeom prst="rect">
            <a:avLst/>
          </a:prstGeom>
        </p:spPr>
      </p:pic>
      <p:pic>
        <p:nvPicPr>
          <p:cNvPr id="9" name="Picture 8">
            <a:extLst>
              <a:ext uri="{FF2B5EF4-FFF2-40B4-BE49-F238E27FC236}">
                <a16:creationId xmlns:a16="http://schemas.microsoft.com/office/drawing/2014/main" id="{2F8FB5BB-C23E-495F-B95E-E608166C7D8B}"/>
              </a:ext>
            </a:extLst>
          </p:cNvPr>
          <p:cNvPicPr>
            <a:picLocks noChangeAspect="1"/>
          </p:cNvPicPr>
          <p:nvPr/>
        </p:nvPicPr>
        <p:blipFill>
          <a:blip r:embed="rId4"/>
          <a:stretch>
            <a:fillRect/>
          </a:stretch>
        </p:blipFill>
        <p:spPr>
          <a:xfrm>
            <a:off x="100908" y="2937600"/>
            <a:ext cx="840708" cy="982800"/>
          </a:xfrm>
          <a:prstGeom prst="rect">
            <a:avLst/>
          </a:prstGeom>
        </p:spPr>
      </p:pic>
    </p:spTree>
    <p:extLst>
      <p:ext uri="{BB962C8B-B14F-4D97-AF65-F5344CB8AC3E}">
        <p14:creationId xmlns:p14="http://schemas.microsoft.com/office/powerpoint/2010/main" val="434230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FCB9-E9F3-4F51-BBDD-70815CC2B467}"/>
              </a:ext>
            </a:extLst>
          </p:cNvPr>
          <p:cNvSpPr>
            <a:spLocks noGrp="1"/>
          </p:cNvSpPr>
          <p:nvPr>
            <p:ph type="title"/>
          </p:nvPr>
        </p:nvSpPr>
        <p:spPr>
          <a:xfrm>
            <a:off x="838200" y="365125"/>
            <a:ext cx="8306752" cy="1325563"/>
          </a:xfrm>
        </p:spPr>
        <p:txBody>
          <a:bodyPr/>
          <a:lstStyle/>
          <a:p>
            <a:r>
              <a:rPr lang="en-US" dirty="0"/>
              <a:t>Using </a:t>
            </a:r>
            <a:r>
              <a:rPr lang="en-US" dirty="0" err="1"/>
              <a:t>genAI</a:t>
            </a:r>
            <a:r>
              <a:rPr lang="en-US" dirty="0"/>
              <a:t> to explore choices in research design</a:t>
            </a:r>
            <a:endParaRPr lang="th-TH" dirty="0"/>
          </a:p>
        </p:txBody>
      </p:sp>
      <p:sp>
        <p:nvSpPr>
          <p:cNvPr id="3" name="Content Placeholder 2">
            <a:extLst>
              <a:ext uri="{FF2B5EF4-FFF2-40B4-BE49-F238E27FC236}">
                <a16:creationId xmlns:a16="http://schemas.microsoft.com/office/drawing/2014/main" id="{D0A342C3-B426-4892-994C-4E55B2AF40A2}"/>
              </a:ext>
            </a:extLst>
          </p:cNvPr>
          <p:cNvSpPr>
            <a:spLocks noGrp="1"/>
          </p:cNvSpPr>
          <p:nvPr>
            <p:ph idx="1"/>
          </p:nvPr>
        </p:nvSpPr>
        <p:spPr>
          <a:xfrm>
            <a:off x="838200" y="2041208"/>
            <a:ext cx="10515600" cy="4351338"/>
          </a:xfrm>
        </p:spPr>
        <p:txBody>
          <a:bodyPr>
            <a:normAutofit/>
          </a:bodyPr>
          <a:lstStyle/>
          <a:p>
            <a:pPr marL="0" indent="0">
              <a:buNone/>
            </a:pPr>
            <a:r>
              <a:rPr lang="en-US" dirty="0"/>
              <a:t>For your suggestion of Beyond Pronunciation: Examining the Strengths of Filipino Teachers of English in Thailand, can you suggest some research instruments I might use?</a:t>
            </a:r>
          </a:p>
          <a:p>
            <a:pPr marL="514350" indent="-514350">
              <a:buFont typeface="+mj-lt"/>
              <a:buAutoNum type="arabicPeriod"/>
            </a:pPr>
            <a:r>
              <a:rPr lang="en-US" b="1" dirty="0"/>
              <a:t>Lesson Analysis</a:t>
            </a:r>
            <a:r>
              <a:rPr lang="en-US" dirty="0"/>
              <a:t>: Collect and analyze lesson plans or video recordings of Filipino teachers' classes. Focus on elements like variety of activities, use of visuals or real-world examples, opportunities for student participation and interaction, and differentiation strategies to cater to different learning styles.</a:t>
            </a:r>
          </a:p>
          <a:p>
            <a:pPr marL="514350" indent="-514350">
              <a:buFont typeface="+mj-lt"/>
              <a:buAutoNum type="arabicPeriod"/>
            </a:pPr>
            <a:r>
              <a:rPr lang="en-US" b="1" dirty="0"/>
              <a:t>Focus Groups </a:t>
            </a:r>
            <a:r>
              <a:rPr lang="en-US" dirty="0"/>
              <a:t>…</a:t>
            </a:r>
            <a:endParaRPr lang="th-TH" dirty="0"/>
          </a:p>
        </p:txBody>
      </p:sp>
      <p:pic>
        <p:nvPicPr>
          <p:cNvPr id="7" name="Picture 6">
            <a:extLst>
              <a:ext uri="{FF2B5EF4-FFF2-40B4-BE49-F238E27FC236}">
                <a16:creationId xmlns:a16="http://schemas.microsoft.com/office/drawing/2014/main" id="{603EBDBE-1152-4A68-B853-B776BEEA61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952" y="82550"/>
            <a:ext cx="2619375" cy="1743075"/>
          </a:xfrm>
          <a:prstGeom prst="rect">
            <a:avLst/>
          </a:prstGeom>
        </p:spPr>
      </p:pic>
      <p:pic>
        <p:nvPicPr>
          <p:cNvPr id="8" name="Picture 7">
            <a:extLst>
              <a:ext uri="{FF2B5EF4-FFF2-40B4-BE49-F238E27FC236}">
                <a16:creationId xmlns:a16="http://schemas.microsoft.com/office/drawing/2014/main" id="{BC50EF06-7E20-4D21-BF94-CE635AED9861}"/>
              </a:ext>
            </a:extLst>
          </p:cNvPr>
          <p:cNvPicPr>
            <a:picLocks noChangeAspect="1"/>
          </p:cNvPicPr>
          <p:nvPr/>
        </p:nvPicPr>
        <p:blipFill>
          <a:blip r:embed="rId3"/>
          <a:stretch>
            <a:fillRect/>
          </a:stretch>
        </p:blipFill>
        <p:spPr>
          <a:xfrm>
            <a:off x="204324" y="2035337"/>
            <a:ext cx="633876" cy="614373"/>
          </a:xfrm>
          <a:prstGeom prst="rect">
            <a:avLst/>
          </a:prstGeom>
        </p:spPr>
      </p:pic>
      <p:pic>
        <p:nvPicPr>
          <p:cNvPr id="9" name="Picture 8">
            <a:extLst>
              <a:ext uri="{FF2B5EF4-FFF2-40B4-BE49-F238E27FC236}">
                <a16:creationId xmlns:a16="http://schemas.microsoft.com/office/drawing/2014/main" id="{2F8FB5BB-C23E-495F-B95E-E608166C7D8B}"/>
              </a:ext>
            </a:extLst>
          </p:cNvPr>
          <p:cNvPicPr>
            <a:picLocks noChangeAspect="1"/>
          </p:cNvPicPr>
          <p:nvPr/>
        </p:nvPicPr>
        <p:blipFill>
          <a:blip r:embed="rId4"/>
          <a:stretch>
            <a:fillRect/>
          </a:stretch>
        </p:blipFill>
        <p:spPr>
          <a:xfrm>
            <a:off x="100908" y="3075786"/>
            <a:ext cx="840708" cy="982800"/>
          </a:xfrm>
          <a:prstGeom prst="rect">
            <a:avLst/>
          </a:prstGeom>
        </p:spPr>
      </p:pic>
    </p:spTree>
    <p:extLst>
      <p:ext uri="{BB962C8B-B14F-4D97-AF65-F5344CB8AC3E}">
        <p14:creationId xmlns:p14="http://schemas.microsoft.com/office/powerpoint/2010/main" val="28452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TotalTime>
  <Words>2586</Words>
  <Application>Microsoft Office PowerPoint</Application>
  <PresentationFormat>Widescreen</PresentationFormat>
  <Paragraphs>208</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Angsana New</vt:lpstr>
      <vt:lpstr>Arial</vt:lpstr>
      <vt:lpstr>Calibri</vt:lpstr>
      <vt:lpstr>Calibri Light</vt:lpstr>
      <vt:lpstr>Cordia New</vt:lpstr>
      <vt:lpstr>Office Theme</vt:lpstr>
      <vt:lpstr>Generative AI in research: Uses and abuses</vt:lpstr>
      <vt:lpstr>AI in scientific research</vt:lpstr>
      <vt:lpstr>Elsevier AI guidelines Declaration of generative AI in scientific writing </vt:lpstr>
      <vt:lpstr>Elsevier AI guidelines Declaration of generative AI in scientific writing </vt:lpstr>
      <vt:lpstr>AI in humanities and social sciences research</vt:lpstr>
      <vt:lpstr>Conceptualisation: How top researchers find topics</vt:lpstr>
      <vt:lpstr>Using genAI to find a research topic</vt:lpstr>
      <vt:lpstr>Using genAI to find a research topic in a specific area</vt:lpstr>
      <vt:lpstr>Using genAI to explore choices in research design</vt:lpstr>
      <vt:lpstr>Using genAI to explore details in research design</vt:lpstr>
      <vt:lpstr>Using genAI to explore details in research design</vt:lpstr>
      <vt:lpstr>Non-genAI research conceptualisation</vt:lpstr>
      <vt:lpstr>Using genAI to find research articles</vt:lpstr>
      <vt:lpstr>Using genAI to find research articles</vt:lpstr>
      <vt:lpstr>Using genAI to find research articles</vt:lpstr>
      <vt:lpstr>Using non-genAI to find research articles</vt:lpstr>
      <vt:lpstr>Finding research articles</vt:lpstr>
      <vt:lpstr>Automated data analysis</vt:lpstr>
      <vt:lpstr>Using genAI to analyse data Statistics </vt:lpstr>
      <vt:lpstr>Using genAI to analyse data Scoring essays</vt:lpstr>
      <vt:lpstr>Using genAI to analyse data Coding texts</vt:lpstr>
      <vt:lpstr>Using genAI to analyse data Coding texts with basic genAI (ChatGPT 3.5)</vt:lpstr>
      <vt:lpstr>Using genAI to analyse data Coding texts with advanced genAI (ChatGPT4 Turbo)</vt:lpstr>
      <vt:lpstr>An example of genAI coding</vt:lpstr>
      <vt:lpstr>Using genAI in writing </vt:lpstr>
      <vt:lpstr>Using genAI in writing: Understanding expectations</vt:lpstr>
      <vt:lpstr>Using genAI in writing: Generating text</vt:lpstr>
      <vt:lpstr>Using genAI in writing: Generating text</vt:lpstr>
      <vt:lpstr>Using genAI in writing: Generating text</vt:lpstr>
      <vt:lpstr>Elsevier AI guidelines Declaration of generative AI in scientific writing</vt:lpstr>
      <vt:lpstr>Using genAI in writing: Editing text</vt:lpstr>
      <vt:lpstr>Using genAI in writing: Editing text</vt:lpstr>
      <vt:lpstr>Using genAI in writing: Editing text</vt:lpstr>
      <vt:lpstr>GenAI in humanities and social sciences research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Generative AI in research: Uses and abuses</dc:title>
  <dc:creator>RICHARD GILES WATSON TODD</dc:creator>
  <cp:lastModifiedBy>RICHARD GILES WATSON TODD</cp:lastModifiedBy>
  <cp:revision>41</cp:revision>
  <cp:lastPrinted>2024-04-23T07:08:41Z</cp:lastPrinted>
  <dcterms:created xsi:type="dcterms:W3CDTF">2024-03-27T04:20:09Z</dcterms:created>
  <dcterms:modified xsi:type="dcterms:W3CDTF">2024-05-16T01:48:52Z</dcterms:modified>
</cp:coreProperties>
</file>