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DD9B6-55A9-4886-8EDD-8B82A25DE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09C09-4443-49E6-A89A-A228CCE7B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E21B-4754-4FD4-9E11-D8A08A262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1AF5D-FA75-4953-A9AA-4CF576D8D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A734C-496A-4897-A7BC-05201393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2892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AB402-28C2-4485-9B05-CF3156273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4CAD05-4831-4A71-ACD3-619A4E000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ADB1B-DF75-42AA-BC6A-0035AC26E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750B7-57B6-425C-AB8E-A90E19E41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649B1-37C4-4658-AEAF-7B43F3CE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9278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A369F6-9939-4E7F-8044-AA0FEDEE25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DD260-DC7E-4E39-A8B6-1CCF85CE5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7594F-D450-4FDB-BA53-07E4F8777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86DB7-C81F-4662-9877-82985938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BA1F6-804F-49C7-BB5E-CE8A08C9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4172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346BA-3FEE-41C4-818C-49832A37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D8B09-919C-4337-A890-95C849AC6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DB9EE-E8FE-4A64-946B-6DABAD1B7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4D1B4-9621-4B72-A737-6D4CDE38A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BD40E-6985-40E6-8433-2E2D62C8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6600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682E5-DD20-4D65-A153-A982C591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740EA-86AE-4B6E-BB36-B00653623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0873F-6C02-4262-8CF2-FC2243EB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C6B3E-DF3F-4F9E-9AEC-DE99DA4B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20EC0-C5DF-4CAA-A998-0DE55444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37839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AA108-E1FD-4E34-8015-A9536261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209DA-45AE-427A-8337-501E9240B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0D2BB-6F54-42F1-B22E-6DBDC6DF3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DC40B-DBFE-4577-BE6C-5A079E345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C7C1A-7E20-4758-A778-32C30345A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3DBB8-EFC3-4769-844F-AB0F9358C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524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602FA-4C57-48DC-A5AD-091A2782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9C3BF-57E9-4E1D-B391-10E261D79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9DA53-541D-49C8-A188-13E2768A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2215C4-DBA7-43E2-B754-2E7A44B15B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565B0-1472-4E21-A93A-32999A7566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228A9E-69C4-4F24-8F44-63CA3BD95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1C5BC-88FA-4B19-853E-9D469BCA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77834F-BE19-4655-B25F-3BF7AF00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798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71D70-E7A7-4CC9-8B56-F67D58E16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90B507-23A1-4F25-93C7-456EF7E9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71A75-D384-47C5-8205-0B89D95B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4C7AB-5A71-4ABC-9832-6EA59C85F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338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404AC1-F08A-4C16-B466-80ECFFCA9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F9B8BB-EB46-4621-B415-4BA3EC6B6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EEBF5-A24A-4193-B57B-FA021595A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424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A7D8F-4304-4D1E-A1D5-F55B21C16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E427A-E96F-473B-8630-DF04E1F57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2B212-B93F-448F-8A20-AADFA9625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4D715-A733-4AA4-BFAD-BE71AEED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A141B-A82F-463D-B33A-01AD38A79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A947BA-E49F-427B-930D-9337A563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885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00B37-C764-4FC6-AC2C-C5290C5C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97643F-1B35-4D1D-A461-0B99AD0E3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59764-3EE9-4CC0-8D60-931E6F480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112BC-018A-4E6A-B635-B35F84F8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CD64A-6EF1-4FDE-B496-3AFB647D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ED80B-5AB1-46E1-8676-BB43DFAE8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8024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7768F3-FD4E-4457-9277-6EC26E5F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2BB0-028F-4AA0-A395-C5E74CD0E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76B5E-9625-4352-81F6-5174F2F9F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9250D-1CAF-426D-9197-52B531792DD2}" type="datetimeFigureOut">
              <a:rPr lang="th-TH" smtClean="0"/>
              <a:t>14/08/69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466C6-2ED7-4847-8AAB-CA5A8654F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5C0F3-015E-4A8E-B75C-EA73FC758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78C01-37A7-4092-A3A5-57E4D93C275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962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384A1-FF31-43B9-99F5-CF31DA7161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Languaging</a:t>
            </a:r>
            <a:endParaRPr lang="th-T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D48710-6C0B-41CC-91E3-3286777D6E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Research discussions</a:t>
            </a:r>
          </a:p>
          <a:p>
            <a:r>
              <a:rPr lang="en-US" dirty="0"/>
              <a:t>17</a:t>
            </a:r>
            <a:r>
              <a:rPr lang="en-US" baseline="30000" dirty="0"/>
              <a:t>th</a:t>
            </a:r>
            <a:r>
              <a:rPr lang="en-US" dirty="0"/>
              <a:t> August 2026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97036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EBA03-EAE6-472D-B677-0BD230EB2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DRAL6 5</a:t>
            </a:r>
            <a:r>
              <a:rPr lang="en-US" baseline="30000" dirty="0"/>
              <a:t>th</a:t>
            </a:r>
            <a:r>
              <a:rPr lang="en-US" dirty="0"/>
              <a:t> – 7</a:t>
            </a:r>
            <a:r>
              <a:rPr lang="en-US" baseline="30000" dirty="0"/>
              <a:t>th</a:t>
            </a:r>
            <a:r>
              <a:rPr lang="en-US" dirty="0"/>
              <a:t> September 2027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87900-9F79-48B2-8AA9-A523993FF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September: The </a:t>
            </a:r>
            <a:r>
              <a:rPr lang="en-US" dirty="0" err="1"/>
              <a:t>languaging</a:t>
            </a:r>
            <a:r>
              <a:rPr lang="en-US" dirty="0"/>
              <a:t> curriculum</a:t>
            </a:r>
          </a:p>
          <a:p>
            <a:pPr marL="0" indent="0">
              <a:buNone/>
            </a:pPr>
            <a:r>
              <a:rPr lang="en-US" dirty="0"/>
              <a:t>6</a:t>
            </a:r>
            <a:r>
              <a:rPr lang="en-US" baseline="30000" dirty="0"/>
              <a:t>th</a:t>
            </a:r>
            <a:r>
              <a:rPr lang="en-US" dirty="0"/>
              <a:t>-7</a:t>
            </a:r>
            <a:r>
              <a:rPr lang="en-US" baseline="30000" dirty="0"/>
              <a:t>th</a:t>
            </a:r>
            <a:r>
              <a:rPr lang="en-US" dirty="0"/>
              <a:t> September: DRAL6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2001: Seminar on the task-based curriculum</a:t>
            </a:r>
          </a:p>
          <a:p>
            <a:pPr marL="0" indent="0">
              <a:buNone/>
            </a:pPr>
            <a:r>
              <a:rPr lang="en-US" dirty="0"/>
              <a:t>Watson Todd, R. (ed.) </a:t>
            </a:r>
            <a:r>
              <a:rPr lang="en-US" i="1" dirty="0"/>
              <a:t>Task-based Learning and Curriculum Innovation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Publish an edited collection?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53157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6A962-B08A-48C1-83EE-D85F87CB1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articles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2A8FD-8577-4812-BC21-E30A3FE52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Theory</a:t>
            </a:r>
          </a:p>
          <a:p>
            <a:pPr marL="457200" lvl="1" indent="0">
              <a:buNone/>
            </a:pPr>
            <a:r>
              <a:rPr lang="en-US" dirty="0" err="1"/>
              <a:t>Languaging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Use of </a:t>
            </a:r>
            <a:r>
              <a:rPr lang="en-US" dirty="0" err="1"/>
              <a:t>genAI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Research</a:t>
            </a:r>
          </a:p>
          <a:p>
            <a:pPr marL="0" indent="0">
              <a:buNone/>
            </a:pPr>
            <a:r>
              <a:rPr lang="en-US" dirty="0"/>
              <a:t>Tasks and activities</a:t>
            </a:r>
          </a:p>
          <a:p>
            <a:pPr marL="457200" lvl="1" indent="0">
              <a:buNone/>
            </a:pPr>
            <a:r>
              <a:rPr lang="en-US" dirty="0"/>
              <a:t>Online provision of materials</a:t>
            </a:r>
          </a:p>
          <a:p>
            <a:pPr marL="457200" lvl="1" indent="0">
              <a:buNone/>
            </a:pPr>
            <a:r>
              <a:rPr lang="en-US" dirty="0"/>
              <a:t>Tasks (3-4 weeks)</a:t>
            </a:r>
          </a:p>
          <a:p>
            <a:pPr marL="457200" lvl="1" indent="0">
              <a:buNone/>
            </a:pPr>
            <a:r>
              <a:rPr lang="en-US" dirty="0"/>
              <a:t>Activities (part of lesson)</a:t>
            </a:r>
          </a:p>
          <a:p>
            <a:pPr marL="0" indent="0">
              <a:buNone/>
            </a:pPr>
            <a:r>
              <a:rPr lang="en-US" dirty="0"/>
              <a:t>Personal responses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ECD4BC-3B03-42A9-B717-5F94B83A9FF2}"/>
              </a:ext>
            </a:extLst>
          </p:cNvPr>
          <p:cNvSpPr txBox="1"/>
          <p:nvPr/>
        </p:nvSpPr>
        <p:spPr>
          <a:xfrm>
            <a:off x="6990080" y="2179637"/>
            <a:ext cx="2631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Flexible format</a:t>
            </a:r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75F64F-5550-46DC-8C35-CF067546B7DE}"/>
              </a:ext>
            </a:extLst>
          </p:cNvPr>
          <p:cNvSpPr txBox="1"/>
          <p:nvPr/>
        </p:nvSpPr>
        <p:spPr>
          <a:xfrm>
            <a:off x="6990080" y="3685560"/>
            <a:ext cx="3154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Internal or external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2783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2B612-3352-48ED-912B-F96877A74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</a:t>
            </a:r>
            <a:endParaRPr lang="th-T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F94B3D-CF15-450D-8978-1A4AEFF216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Participants</a:t>
            </a:r>
          </a:p>
          <a:p>
            <a:r>
              <a:rPr lang="en-US" dirty="0"/>
              <a:t>Course designers</a:t>
            </a:r>
          </a:p>
          <a:p>
            <a:r>
              <a:rPr lang="en-US" dirty="0"/>
              <a:t>Teachers</a:t>
            </a:r>
          </a:p>
          <a:p>
            <a:r>
              <a:rPr lang="en-US" dirty="0"/>
              <a:t>Current students</a:t>
            </a:r>
          </a:p>
          <a:p>
            <a:r>
              <a:rPr lang="en-US" dirty="0"/>
              <a:t>Ex-students</a:t>
            </a:r>
          </a:p>
          <a:p>
            <a:r>
              <a:rPr lang="en-US" dirty="0"/>
              <a:t>Administrators</a:t>
            </a:r>
            <a:endParaRPr lang="th-T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CED567-5792-4E03-9F37-0768D23244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62880" y="1825625"/>
            <a:ext cx="6090920" cy="4351338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Focus</a:t>
            </a:r>
          </a:p>
          <a:p>
            <a:r>
              <a:rPr lang="en-US" dirty="0"/>
              <a:t>Attitudes/beliefs/mindsets</a:t>
            </a:r>
          </a:p>
          <a:p>
            <a:r>
              <a:rPr lang="en-US" dirty="0"/>
              <a:t>Learning</a:t>
            </a:r>
          </a:p>
          <a:p>
            <a:r>
              <a:rPr lang="en-US" dirty="0"/>
              <a:t>Products</a:t>
            </a:r>
          </a:p>
          <a:p>
            <a:r>
              <a:rPr lang="en-US" dirty="0"/>
              <a:t>Interactions (classroom, online, AI)</a:t>
            </a:r>
          </a:p>
          <a:p>
            <a:r>
              <a:rPr lang="en-US" dirty="0"/>
              <a:t>Assessment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2109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155B75-C0F9-48CC-9B37-2F1F06F7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  <a:endParaRPr lang="th-TH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CED0CDF-C1AE-47E3-AFAB-0D33DF4950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033634"/>
              </p:ext>
            </p:extLst>
          </p:nvPr>
        </p:nvGraphicFramePr>
        <p:xfrm>
          <a:off x="838200" y="1825625"/>
          <a:ext cx="10515600" cy="36271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48180">
                  <a:extLst>
                    <a:ext uri="{9D8B030D-6E8A-4147-A177-3AD203B41FA5}">
                      <a16:colId xmlns:a16="http://schemas.microsoft.com/office/drawing/2014/main" val="3127782232"/>
                    </a:ext>
                  </a:extLst>
                </a:gridCol>
                <a:gridCol w="1948180">
                  <a:extLst>
                    <a:ext uri="{9D8B030D-6E8A-4147-A177-3AD203B41FA5}">
                      <a16:colId xmlns:a16="http://schemas.microsoft.com/office/drawing/2014/main" val="2727427542"/>
                    </a:ext>
                  </a:extLst>
                </a:gridCol>
                <a:gridCol w="6619240">
                  <a:extLst>
                    <a:ext uri="{9D8B030D-6E8A-4147-A177-3AD203B41FA5}">
                      <a16:colId xmlns:a16="http://schemas.microsoft.com/office/drawing/2014/main" val="365624631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b="0" dirty="0"/>
                        <a:t>17.8.26</a:t>
                      </a:r>
                      <a:endParaRPr lang="th-TH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Research discussions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03645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b="0" dirty="0"/>
                        <a:t>31.8.26</a:t>
                      </a:r>
                      <a:endParaRPr lang="th-TH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/>
                        <a:t>Finalised</a:t>
                      </a:r>
                      <a:r>
                        <a:rPr lang="en-US" b="0" dirty="0"/>
                        <a:t> selection of articles/authors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884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15.1.27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14.5.27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First drafts to editors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47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12.2.27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9.7.27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Revised drafts to editors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605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26.2.27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30.7.27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Completed version of book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789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5.3.27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6.8.27</a:t>
                      </a:r>
                      <a:endParaRPr lang="th-TH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Final text to publisher/uploaded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4477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r>
                        <a:rPr lang="en-US" b="0" dirty="0"/>
                        <a:t>5.9.27</a:t>
                      </a:r>
                      <a:endParaRPr lang="th-TH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DRAL6 Conference</a:t>
                      </a:r>
                      <a:endParaRPr lang="th-TH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277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321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147</Words>
  <Application>Microsoft Office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Angsana New</vt:lpstr>
      <vt:lpstr>Arial</vt:lpstr>
      <vt:lpstr>Calibri</vt:lpstr>
      <vt:lpstr>Calibri Light</vt:lpstr>
      <vt:lpstr>Cordia New</vt:lpstr>
      <vt:lpstr>Office Theme</vt:lpstr>
      <vt:lpstr>Languaging</vt:lpstr>
      <vt:lpstr>DRAL6 5th – 7th September 2027</vt:lpstr>
      <vt:lpstr>Types of articles</vt:lpstr>
      <vt:lpstr>Research</vt:lpstr>
      <vt:lpstr>Timeline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Languaging</dc:title>
  <dc:creator>RICHARD GILES WATSON TODD</dc:creator>
  <cp:lastModifiedBy>RICHARD GILES WATSON TODD</cp:lastModifiedBy>
  <cp:revision>11</cp:revision>
  <dcterms:created xsi:type="dcterms:W3CDTF">2026-08-13T00:48:09Z</dcterms:created>
  <dcterms:modified xsi:type="dcterms:W3CDTF">2026-08-14T06:20:19Z</dcterms:modified>
</cp:coreProperties>
</file>